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35" r:id="rId3"/>
    <p:sldMasterId id="2147483742" r:id="rId4"/>
    <p:sldMasterId id="2147483790" r:id="rId5"/>
    <p:sldMasterId id="2147483793" r:id="rId6"/>
    <p:sldMasterId id="2147483797" r:id="rId7"/>
    <p:sldMasterId id="2147483804" r:id="rId8"/>
  </p:sldMasterIdLst>
  <p:notesMasterIdLst>
    <p:notesMasterId r:id="rId28"/>
  </p:notesMasterIdLst>
  <p:sldIdLst>
    <p:sldId id="367" r:id="rId9"/>
    <p:sldId id="662" r:id="rId10"/>
    <p:sldId id="628" r:id="rId11"/>
    <p:sldId id="651" r:id="rId12"/>
    <p:sldId id="652" r:id="rId13"/>
    <p:sldId id="496" r:id="rId14"/>
    <p:sldId id="663" r:id="rId15"/>
    <p:sldId id="647" r:id="rId16"/>
    <p:sldId id="268" r:id="rId17"/>
    <p:sldId id="658" r:id="rId18"/>
    <p:sldId id="661" r:id="rId19"/>
    <p:sldId id="276" r:id="rId20"/>
    <p:sldId id="668" r:id="rId21"/>
    <p:sldId id="669" r:id="rId22"/>
    <p:sldId id="670" r:id="rId23"/>
    <p:sldId id="648" r:id="rId24"/>
    <p:sldId id="671" r:id="rId25"/>
    <p:sldId id="273" r:id="rId26"/>
    <p:sldId id="65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orley" initials="RM" lastIdx="10" clrIdx="0">
    <p:extLst/>
  </p:cmAuthor>
  <p:cmAuthor id="2" name="Brittany Fitchett"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440AD-B2D6-44BB-B768-66A9D9DC20ED}" v="22" dt="2019-09-12T15:36:39.5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0570" autoAdjust="0"/>
  </p:normalViewPr>
  <p:slideViewPr>
    <p:cSldViewPr>
      <p:cViewPr>
        <p:scale>
          <a:sx n="60" d="100"/>
          <a:sy n="60" d="100"/>
        </p:scale>
        <p:origin x="-1095" y="-63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0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orley" userId="720bf22b54d514cb" providerId="LiveId" clId="{C5A2A843-F881-4A18-A195-BBFC8BFB759A}"/>
    <pc:docChg chg="custSel addSld modSld sldOrd">
      <pc:chgData name="Rebecca Morley" userId="720bf22b54d514cb" providerId="LiveId" clId="{C5A2A843-F881-4A18-A195-BBFC8BFB759A}" dt="2019-09-12T15:37:04.675" v="471" actId="1076"/>
      <pc:docMkLst>
        <pc:docMk/>
      </pc:docMkLst>
      <pc:sldChg chg="modSp">
        <pc:chgData name="Rebecca Morley" userId="720bf22b54d514cb" providerId="LiveId" clId="{C5A2A843-F881-4A18-A195-BBFC8BFB759A}" dt="2019-09-12T15:19:28.927" v="135" actId="20577"/>
        <pc:sldMkLst>
          <pc:docMk/>
          <pc:sldMk cId="2072812714" sldId="496"/>
        </pc:sldMkLst>
        <pc:spChg chg="mod">
          <ac:chgData name="Rebecca Morley" userId="720bf22b54d514cb" providerId="LiveId" clId="{C5A2A843-F881-4A18-A195-BBFC8BFB759A}" dt="2019-09-12T15:19:28.927" v="135" actId="20577"/>
          <ac:spMkLst>
            <pc:docMk/>
            <pc:sldMk cId="2072812714" sldId="496"/>
            <ac:spMk id="12" creationId="{5A24BFD1-8091-441E-BB9F-05C14144FFD9}"/>
          </ac:spMkLst>
        </pc:spChg>
      </pc:sldChg>
      <pc:sldChg chg="modSp add ord">
        <pc:chgData name="Rebecca Morley" userId="720bf22b54d514cb" providerId="LiveId" clId="{C5A2A843-F881-4A18-A195-BBFC8BFB759A}" dt="2019-09-12T15:37:04.675" v="471" actId="1076"/>
        <pc:sldMkLst>
          <pc:docMk/>
          <pc:sldMk cId="2968633033" sldId="665"/>
        </pc:sldMkLst>
        <pc:spChg chg="mod">
          <ac:chgData name="Rebecca Morley" userId="720bf22b54d514cb" providerId="LiveId" clId="{C5A2A843-F881-4A18-A195-BBFC8BFB759A}" dt="2019-09-12T15:36:54.740" v="470" actId="20577"/>
          <ac:spMkLst>
            <pc:docMk/>
            <pc:sldMk cId="2968633033" sldId="665"/>
            <ac:spMk id="2" creationId="{20DFA9EC-251D-402D-AD29-144674BF1903}"/>
          </ac:spMkLst>
        </pc:spChg>
        <pc:spChg chg="mod">
          <ac:chgData name="Rebecca Morley" userId="720bf22b54d514cb" providerId="LiveId" clId="{C5A2A843-F881-4A18-A195-BBFC8BFB759A}" dt="2019-09-12T15:27:07.053" v="236" actId="207"/>
          <ac:spMkLst>
            <pc:docMk/>
            <pc:sldMk cId="2968633033" sldId="665"/>
            <ac:spMk id="8" creationId="{0B684254-EE5B-4094-BAE3-AA30BAEBBE80}"/>
          </ac:spMkLst>
        </pc:spChg>
        <pc:spChg chg="mod">
          <ac:chgData name="Rebecca Morley" userId="720bf22b54d514cb" providerId="LiveId" clId="{C5A2A843-F881-4A18-A195-BBFC8BFB759A}" dt="2019-09-12T15:37:04.675" v="471" actId="1076"/>
          <ac:spMkLst>
            <pc:docMk/>
            <pc:sldMk cId="2968633033" sldId="665"/>
            <ac:spMk id="29" creationId="{C49C87C6-3D94-4994-9DEF-5656B6BCA02E}"/>
          </ac:spMkLst>
        </pc:spChg>
      </pc:sldChg>
      <pc:sldChg chg="addSp delSp modSp add ord">
        <pc:chgData name="Rebecca Morley" userId="720bf22b54d514cb" providerId="LiveId" clId="{C5A2A843-F881-4A18-A195-BBFC8BFB759A}" dt="2019-09-12T15:36:39.554" v="448"/>
        <pc:sldMkLst>
          <pc:docMk/>
          <pc:sldMk cId="2199184969" sldId="666"/>
        </pc:sldMkLst>
        <pc:spChg chg="mod">
          <ac:chgData name="Rebecca Morley" userId="720bf22b54d514cb" providerId="LiveId" clId="{C5A2A843-F881-4A18-A195-BBFC8BFB759A}" dt="2019-09-12T15:27:32.781" v="274" actId="20577"/>
          <ac:spMkLst>
            <pc:docMk/>
            <pc:sldMk cId="2199184969" sldId="666"/>
            <ac:spMk id="2" creationId="{20DFA9EC-251D-402D-AD29-144674BF1903}"/>
          </ac:spMkLst>
        </pc:spChg>
        <pc:spChg chg="add del mod">
          <ac:chgData name="Rebecca Morley" userId="720bf22b54d514cb" providerId="LiveId" clId="{C5A2A843-F881-4A18-A195-BBFC8BFB759A}" dt="2019-09-12T15:32:56.020" v="341"/>
          <ac:spMkLst>
            <pc:docMk/>
            <pc:sldMk cId="2199184969" sldId="666"/>
            <ac:spMk id="4" creationId="{2DC5C2B7-C7CA-4851-B0E6-5512FD3CB657}"/>
          </ac:spMkLst>
        </pc:spChg>
        <pc:spChg chg="mod">
          <ac:chgData name="Rebecca Morley" userId="720bf22b54d514cb" providerId="LiveId" clId="{C5A2A843-F881-4A18-A195-BBFC8BFB759A}" dt="2019-09-12T15:35:36.917" v="413" actId="207"/>
          <ac:spMkLst>
            <pc:docMk/>
            <pc:sldMk cId="2199184969" sldId="666"/>
            <ac:spMk id="8" creationId="{0B684254-EE5B-4094-BAE3-AA30BAEBBE80}"/>
          </ac:spMkLst>
        </pc:spChg>
        <pc:spChg chg="add del mod">
          <ac:chgData name="Rebecca Morley" userId="720bf22b54d514cb" providerId="LiveId" clId="{C5A2A843-F881-4A18-A195-BBFC8BFB759A}" dt="2019-09-12T15:32:55.616" v="340"/>
          <ac:spMkLst>
            <pc:docMk/>
            <pc:sldMk cId="2199184969" sldId="666"/>
            <ac:spMk id="9" creationId="{3C09CF00-B40E-4DC4-A3DE-585A7739F117}"/>
          </ac:spMkLst>
        </pc:spChg>
        <pc:spChg chg="mod">
          <ac:chgData name="Rebecca Morley" userId="720bf22b54d514cb" providerId="LiveId" clId="{C5A2A843-F881-4A18-A195-BBFC8BFB759A}" dt="2019-09-12T15:36:39.554" v="448"/>
          <ac:spMkLst>
            <pc:docMk/>
            <pc:sldMk cId="2199184969" sldId="666"/>
            <ac:spMk id="21" creationId="{77D57AF6-1182-40B3-8F8A-166F5A07879C}"/>
          </ac:spMkLst>
        </pc:spChg>
        <pc:spChg chg="mod">
          <ac:chgData name="Rebecca Morley" userId="720bf22b54d514cb" providerId="LiveId" clId="{C5A2A843-F881-4A18-A195-BBFC8BFB759A}" dt="2019-09-12T15:34:49.958" v="390" actId="20577"/>
          <ac:spMkLst>
            <pc:docMk/>
            <pc:sldMk cId="2199184969" sldId="666"/>
            <ac:spMk id="29" creationId="{C49C87C6-3D94-4994-9DEF-5656B6BCA02E}"/>
          </ac:spMkLst>
        </pc:spChg>
        <pc:picChg chg="add mod">
          <ac:chgData name="Rebecca Morley" userId="720bf22b54d514cb" providerId="LiveId" clId="{C5A2A843-F881-4A18-A195-BBFC8BFB759A}" dt="2019-09-12T15:32:56.020" v="341"/>
          <ac:picMkLst>
            <pc:docMk/>
            <pc:sldMk cId="2199184969" sldId="666"/>
            <ac:picMk id="5" creationId="{01CFB9D4-05F3-4945-9CC7-433268CC29AC}"/>
          </ac:picMkLst>
        </pc:picChg>
        <pc:picChg chg="del">
          <ac:chgData name="Rebecca Morley" userId="720bf22b54d514cb" providerId="LiveId" clId="{C5A2A843-F881-4A18-A195-BBFC8BFB759A}" dt="2019-09-12T15:29:01.708" v="329" actId="478"/>
          <ac:picMkLst>
            <pc:docMk/>
            <pc:sldMk cId="2199184969" sldId="666"/>
            <ac:picMk id="13" creationId="{4D829534-5A90-484D-9AF0-CCC267FBFB9F}"/>
          </ac:picMkLst>
        </pc:picChg>
      </pc:sldChg>
      <pc:sldChg chg="modSp add ord">
        <pc:chgData name="Rebecca Morley" userId="720bf22b54d514cb" providerId="LiveId" clId="{C5A2A843-F881-4A18-A195-BBFC8BFB759A}" dt="2019-09-12T15:26:06.220" v="195"/>
        <pc:sldMkLst>
          <pc:docMk/>
          <pc:sldMk cId="636354394" sldId="667"/>
        </pc:sldMkLst>
        <pc:spChg chg="mod">
          <ac:chgData name="Rebecca Morley" userId="720bf22b54d514cb" providerId="LiveId" clId="{C5A2A843-F881-4A18-A195-BBFC8BFB759A}" dt="2019-09-12T15:26:02.054" v="194" actId="20577"/>
          <ac:spMkLst>
            <pc:docMk/>
            <pc:sldMk cId="636354394" sldId="667"/>
            <ac:spMk id="2" creationId="{00000000-0000-0000-0000-000000000000}"/>
          </ac:spMkLst>
        </pc:spChg>
      </pc:sldChg>
    </pc:docChg>
  </pc:docChgLst>
  <pc:docChgLst>
    <pc:chgData name="Rebecca Morley" userId="720bf22b54d514cb" providerId="LiveId" clId="{54D440AD-B2D6-44BB-B768-66A9D9DC20ED}"/>
    <pc:docChg chg="custSel modSld">
      <pc:chgData name="Rebecca Morley" userId="720bf22b54d514cb" providerId="LiveId" clId="{54D440AD-B2D6-44BB-B768-66A9D9DC20ED}" dt="2019-09-12T17:48:15.195" v="0" actId="478"/>
      <pc:docMkLst>
        <pc:docMk/>
      </pc:docMkLst>
      <pc:sldChg chg="delSp">
        <pc:chgData name="Rebecca Morley" userId="720bf22b54d514cb" providerId="LiveId" clId="{54D440AD-B2D6-44BB-B768-66A9D9DC20ED}" dt="2019-09-12T17:48:15.195" v="0" actId="478"/>
        <pc:sldMkLst>
          <pc:docMk/>
          <pc:sldMk cId="2072812714" sldId="496"/>
        </pc:sldMkLst>
        <pc:spChg chg="del">
          <ac:chgData name="Rebecca Morley" userId="720bf22b54d514cb" providerId="LiveId" clId="{54D440AD-B2D6-44BB-B768-66A9D9DC20ED}" dt="2019-09-12T17:48:15.195" v="0" actId="478"/>
          <ac:spMkLst>
            <pc:docMk/>
            <pc:sldMk cId="2072812714" sldId="496"/>
            <ac:spMk id="12" creationId="{5A24BFD1-8091-441E-BB9F-05C14144FFD9}"/>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A5DF"/>
            </a:solidFill>
            <a:ln>
              <a:noFill/>
            </a:ln>
            <a:effectLst/>
          </c:spPr>
          <c:invertIfNegative val="0"/>
          <c:cat>
            <c:strRef>
              <c:f>Sheet1!$A$2</c:f>
              <c:strCache>
                <c:ptCount val="1"/>
                <c:pt idx="0">
                  <c:v>Category 1</c:v>
                </c:pt>
              </c:strCache>
            </c:strRef>
          </c:cat>
          <c:val>
            <c:numRef>
              <c:f>Sheet1!$B$2</c:f>
              <c:numCache>
                <c:formatCode>General</c:formatCode>
                <c:ptCount val="1"/>
                <c:pt idx="0">
                  <c:v>56.2</c:v>
                </c:pt>
              </c:numCache>
            </c:numRef>
          </c:val>
          <c:extLst xmlns:c16r2="http://schemas.microsoft.com/office/drawing/2015/06/chart">
            <c:ext xmlns:c16="http://schemas.microsoft.com/office/drawing/2014/chart" uri="{C3380CC4-5D6E-409C-BE32-E72D297353CC}">
              <c16:uniqueId val="{00000000-277E-49E7-9FA3-A9B83367B5F1}"/>
            </c:ext>
          </c:extLst>
        </c:ser>
        <c:ser>
          <c:idx val="1"/>
          <c:order val="1"/>
          <c:tx>
            <c:strRef>
              <c:f>Sheet1!$C$1</c:f>
              <c:strCache>
                <c:ptCount val="1"/>
                <c:pt idx="0">
                  <c:v>Series 2</c:v>
                </c:pt>
              </c:strCache>
            </c:strRef>
          </c:tx>
          <c:spPr>
            <a:solidFill>
              <a:srgbClr val="00A5DF"/>
            </a:solidFill>
            <a:ln>
              <a:noFill/>
            </a:ln>
            <a:effectLst/>
          </c:spPr>
          <c:invertIfNegative val="0"/>
          <c:cat>
            <c:strRef>
              <c:f>Sheet1!$A$2</c:f>
              <c:strCache>
                <c:ptCount val="1"/>
                <c:pt idx="0">
                  <c:v>Category 1</c:v>
                </c:pt>
              </c:strCache>
            </c:strRef>
          </c:cat>
          <c:val>
            <c:numRef>
              <c:f>Sheet1!$C$2</c:f>
              <c:numCache>
                <c:formatCode>General</c:formatCode>
                <c:ptCount val="1"/>
                <c:pt idx="0">
                  <c:v>18.600000000000001</c:v>
                </c:pt>
              </c:numCache>
            </c:numRef>
          </c:val>
          <c:extLst xmlns:c16r2="http://schemas.microsoft.com/office/drawing/2015/06/chart">
            <c:ext xmlns:c16="http://schemas.microsoft.com/office/drawing/2014/chart" uri="{C3380CC4-5D6E-409C-BE32-E72D297353CC}">
              <c16:uniqueId val="{00000001-277E-49E7-9FA3-A9B83367B5F1}"/>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numCache>
            </c:numRef>
          </c:val>
          <c:extLst xmlns:c16r2="http://schemas.microsoft.com/office/drawing/2015/06/chart">
            <c:ext xmlns:c16="http://schemas.microsoft.com/office/drawing/2014/chart" uri="{C3380CC4-5D6E-409C-BE32-E72D297353CC}">
              <c16:uniqueId val="{00000002-277E-49E7-9FA3-A9B83367B5F1}"/>
            </c:ext>
          </c:extLst>
        </c:ser>
        <c:dLbls>
          <c:showLegendKey val="0"/>
          <c:showVal val="0"/>
          <c:showCatName val="0"/>
          <c:showSerName val="0"/>
          <c:showPercent val="0"/>
          <c:showBubbleSize val="0"/>
        </c:dLbls>
        <c:gapWidth val="114"/>
        <c:overlap val="-100"/>
        <c:axId val="121827328"/>
        <c:axId val="42579008"/>
      </c:barChart>
      <c:catAx>
        <c:axId val="121827328"/>
        <c:scaling>
          <c:orientation val="minMax"/>
        </c:scaling>
        <c:delete val="1"/>
        <c:axPos val="l"/>
        <c:numFmt formatCode="General" sourceLinked="1"/>
        <c:majorTickMark val="none"/>
        <c:minorTickMark val="none"/>
        <c:tickLblPos val="nextTo"/>
        <c:crossAx val="42579008"/>
        <c:crosses val="autoZero"/>
        <c:auto val="1"/>
        <c:lblAlgn val="ctr"/>
        <c:lblOffset val="100"/>
        <c:noMultiLvlLbl val="0"/>
      </c:catAx>
      <c:valAx>
        <c:axId val="42579008"/>
        <c:scaling>
          <c:orientation val="minMax"/>
        </c:scaling>
        <c:delete val="1"/>
        <c:axPos val="b"/>
        <c:numFmt formatCode="General" sourceLinked="1"/>
        <c:majorTickMark val="none"/>
        <c:minorTickMark val="none"/>
        <c:tickLblPos val="nextTo"/>
        <c:crossAx val="12182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A6A5934C-AFF2-42F0-891F-F1399D493C53}" type="datetimeFigureOut">
              <a:rPr lang="en-US" smtClean="0"/>
              <a:t>11/14/2019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9CC529AD-A6F6-42CF-900C-848327E4CA87}" type="slidenum">
              <a:rPr lang="en-US" smtClean="0"/>
              <a:t>‹#›</a:t>
            </a:fld>
            <a:endParaRPr lang="en-US"/>
          </a:p>
        </p:txBody>
      </p:sp>
    </p:spTree>
    <p:extLst>
      <p:ext uri="{BB962C8B-B14F-4D97-AF65-F5344CB8AC3E}">
        <p14:creationId xmlns:p14="http://schemas.microsoft.com/office/powerpoint/2010/main" val="337182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rworkingfamilies.org/page/policy-tools-community-benefits-agreements-and-policies-effe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154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773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529AD-A6F6-42CF-900C-848327E4CA87}" type="slidenum">
              <a:rPr lang="en-US" smtClean="0"/>
              <a:t>17</a:t>
            </a:fld>
            <a:endParaRPr lang="en-US"/>
          </a:p>
        </p:txBody>
      </p:sp>
    </p:spTree>
    <p:extLst>
      <p:ext uri="{BB962C8B-B14F-4D97-AF65-F5344CB8AC3E}">
        <p14:creationId xmlns:p14="http://schemas.microsoft.com/office/powerpoint/2010/main" val="211590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529AD-A6F6-42CF-900C-848327E4CA87}" type="slidenum">
              <a:rPr lang="en-US" smtClean="0"/>
              <a:t>18</a:t>
            </a:fld>
            <a:endParaRPr lang="en-US"/>
          </a:p>
        </p:txBody>
      </p:sp>
    </p:spTree>
    <p:extLst>
      <p:ext uri="{BB962C8B-B14F-4D97-AF65-F5344CB8AC3E}">
        <p14:creationId xmlns:p14="http://schemas.microsoft.com/office/powerpoint/2010/main" val="211590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7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74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616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529AD-A6F6-42CF-900C-848327E4CA87}" type="slidenum">
              <a:rPr lang="en-US" smtClean="0"/>
              <a:t>10</a:t>
            </a:fld>
            <a:endParaRPr lang="en-US"/>
          </a:p>
        </p:txBody>
      </p:sp>
    </p:spTree>
    <p:extLst>
      <p:ext uri="{BB962C8B-B14F-4D97-AF65-F5344CB8AC3E}">
        <p14:creationId xmlns:p14="http://schemas.microsoft.com/office/powerpoint/2010/main" val="307732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609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What is a Community Benefits Agreement?</a:t>
            </a:r>
          </a:p>
          <a:p>
            <a:pPr fontAlgn="base"/>
            <a:r>
              <a:rPr lang="en-US" sz="1200" b="0" i="0" kern="1200" dirty="0" smtClean="0">
                <a:solidFill>
                  <a:schemeClr val="tx1"/>
                </a:solidFill>
                <a:effectLst/>
                <a:latin typeface="+mn-lt"/>
                <a:ea typeface="+mn-ea"/>
                <a:cs typeface="+mn-cs"/>
              </a:rPr>
              <a:t>A Community Benefits Agreement or "CBA" is a contract signed by community groups and a real estate developer that requires the developer to provide specific amenities and/or mitigations to the local community or neighborhood. Site-specific community benefits agreements (CBAs) ensure that particular projects create opportunities for local workers and communities. Often, however, these projects change the city's development paradigm; when decision makers realize what well-considered projects with specific benefits attached can bring to the community, the city enacts community benefits policies that set the stage for lifting thousands of people out of poverty. </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Why the Community Benefits Model Works </a:t>
            </a:r>
          </a:p>
          <a:p>
            <a:pPr fontAlgn="base"/>
            <a:r>
              <a:rPr lang="en-US" sz="1200" b="0" i="0" kern="1200" dirty="0" smtClean="0">
                <a:solidFill>
                  <a:schemeClr val="tx1"/>
                </a:solidFill>
                <a:effectLst/>
                <a:latin typeface="+mn-lt"/>
                <a:ea typeface="+mn-ea"/>
                <a:cs typeface="+mn-cs"/>
              </a:rPr>
              <a:t>Community benefits tools maximize returns on local government investment in development. </a:t>
            </a:r>
          </a:p>
          <a:p>
            <a:pPr fontAlgn="base"/>
            <a:r>
              <a:rPr lang="en-US" sz="1200" b="0" i="0" kern="1200" dirty="0" smtClean="0">
                <a:solidFill>
                  <a:schemeClr val="tx1"/>
                </a:solidFill>
                <a:effectLst/>
                <a:latin typeface="+mn-lt"/>
                <a:ea typeface="+mn-ea"/>
                <a:cs typeface="+mn-cs"/>
              </a:rPr>
              <a:t>Community benefits programs can transform regions through stronger, more equitable economies. </a:t>
            </a:r>
          </a:p>
          <a:p>
            <a:pPr fontAlgn="base"/>
            <a:r>
              <a:rPr lang="en-US" sz="1200" b="0" i="0" kern="1200" dirty="0" smtClean="0">
                <a:solidFill>
                  <a:schemeClr val="tx1"/>
                </a:solidFill>
                <a:effectLst/>
                <a:latin typeface="+mn-lt"/>
                <a:ea typeface="+mn-ea"/>
                <a:cs typeface="+mn-cs"/>
              </a:rPr>
              <a:t>Community benefits help generate public support for economic development projects. </a:t>
            </a:r>
          </a:p>
          <a:p>
            <a:pPr fontAlgn="base"/>
            <a:r>
              <a:rPr lang="en-US" sz="1200" b="0" i="0" kern="1200" dirty="0" smtClean="0">
                <a:solidFill>
                  <a:schemeClr val="tx1"/>
                </a:solidFill>
                <a:effectLst/>
                <a:latin typeface="+mn-lt"/>
                <a:ea typeface="+mn-ea"/>
                <a:cs typeface="+mn-cs"/>
              </a:rPr>
              <a:t>Delivering community benefits is smart business. </a:t>
            </a:r>
          </a:p>
          <a:p>
            <a:pPr fontAlgn="base"/>
            <a:r>
              <a:rPr lang="en-US" sz="1200" b="0" i="0" kern="1200" dirty="0" smtClean="0">
                <a:solidFill>
                  <a:schemeClr val="tx1"/>
                </a:solidFill>
                <a:effectLst/>
                <a:latin typeface="+mn-lt"/>
                <a:ea typeface="+mn-ea"/>
                <a:cs typeface="+mn-cs"/>
              </a:rPr>
              <a:t>CBAs hold developers accountable for their promises to local governments and residents. </a:t>
            </a:r>
          </a:p>
          <a:p>
            <a:pPr fontAlgn="base"/>
            <a:r>
              <a:rPr lang="en-US" sz="1200" b="0" i="0" kern="1200" dirty="0" smtClean="0">
                <a:solidFill>
                  <a:schemeClr val="tx1"/>
                </a:solidFill>
                <a:effectLst/>
                <a:latin typeface="+mn-lt"/>
                <a:ea typeface="+mn-ea"/>
                <a:cs typeface="+mn-cs"/>
              </a:rPr>
              <a:t>Public input results in better projects that benefit the whole community and attract local customers. </a:t>
            </a:r>
          </a:p>
          <a:p>
            <a:pPr fontAlgn="base"/>
            <a:r>
              <a:rPr lang="en-US" sz="1200" b="0" i="0" kern="1200" dirty="0" smtClean="0">
                <a:solidFill>
                  <a:schemeClr val="tx1"/>
                </a:solidFill>
                <a:effectLst/>
                <a:latin typeface="+mn-lt"/>
                <a:ea typeface="+mn-ea"/>
                <a:cs typeface="+mn-cs"/>
              </a:rPr>
              <a:t>Community benefits are part of a smart growth agenda. </a:t>
            </a:r>
          </a:p>
          <a:p>
            <a:pPr fontAlgn="base"/>
            <a:r>
              <a:rPr lang="en-US" sz="1200" b="0" i="0" kern="1200" dirty="0" smtClean="0">
                <a:solidFill>
                  <a:schemeClr val="tx1"/>
                </a:solidFill>
                <a:effectLst/>
                <a:latin typeface="+mn-lt"/>
                <a:ea typeface="+mn-ea"/>
                <a:cs typeface="+mn-cs"/>
              </a:rPr>
              <a:t>Time is money, and projects with CBAs often enjoy a faster, smoother entitlement process.</a:t>
            </a: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What Is a CBA?</a:t>
            </a:r>
          </a:p>
          <a:p>
            <a:pPr fontAlgn="base"/>
            <a:r>
              <a:rPr lang="en-US" sz="1200" b="0" i="0" kern="1200" dirty="0" smtClean="0">
                <a:solidFill>
                  <a:schemeClr val="tx1"/>
                </a:solidFill>
                <a:effectLst/>
                <a:latin typeface="+mn-lt"/>
                <a:ea typeface="+mn-ea"/>
                <a:cs typeface="+mn-cs"/>
              </a:rPr>
              <a:t>A Community Benefits Agreement (CBA) is a project-specific agreement between a developer and a broad community coalition that details the project’s contributions to the community and ensures community support for the project. Addressing a range of community issues, properly structured CBAs are legally binding and directly enforceable by the signatories. </a:t>
            </a:r>
          </a:p>
          <a:p>
            <a:pPr fontAlgn="base"/>
            <a:r>
              <a:rPr lang="en-US" sz="1200" b="0" i="0" kern="1200" dirty="0" smtClean="0">
                <a:solidFill>
                  <a:schemeClr val="tx1"/>
                </a:solidFill>
                <a:effectLst/>
                <a:latin typeface="+mn-lt"/>
                <a:ea typeface="+mn-ea"/>
                <a:cs typeface="+mn-cs"/>
              </a:rPr>
              <a:t>In some cases, the community benefits terms from a CBA may be incorporated into an agreement between the local government and the developer, such as a development agreement or lease. That arrangement gives the local government the power to enforce the community benefits terms. </a:t>
            </a:r>
          </a:p>
          <a:p>
            <a:pPr fontAlgn="base"/>
            <a:r>
              <a:rPr lang="en-US" sz="1200" b="0" i="0" kern="1200" dirty="0" smtClean="0">
                <a:solidFill>
                  <a:schemeClr val="tx1"/>
                </a:solidFill>
                <a:effectLst/>
                <a:latin typeface="+mn-lt"/>
                <a:ea typeface="+mn-ea"/>
                <a:cs typeface="+mn-cs"/>
              </a:rPr>
              <a:t>CBAs allow a win-win approach to development: meaningful, up-front communication between the developer and a broad community coalition decreases developers’ risk while maximizing the positive impact of development on local residents and economies. The developer benefits from active community support of the project, and community members gain when the project responds to their needs.</a:t>
            </a:r>
          </a:p>
          <a:p>
            <a:pPr fontAlgn="base"/>
            <a:r>
              <a:rPr lang="en-US" sz="1200" b="0" i="0" kern="1200" dirty="0" smtClean="0">
                <a:solidFill>
                  <a:schemeClr val="tx1"/>
                </a:solidFill>
                <a:effectLst/>
                <a:latin typeface="+mn-lt"/>
                <a:ea typeface="+mn-ea"/>
                <a:cs typeface="+mn-cs"/>
              </a:rPr>
              <a:t>CBAs offer two important advantages over the traditional land use approval process. First, the process of negotiating a CBA allows for a more constructive and collaborative conversation about meeting community needs than the often adversarial and highly structured hearings that are part of a local government’s project approval process. Second, a private agreement is free from certain critical legal constraints that apply to government conditions on development projects, so the community and the developer may negotiate over a wide variety of deal points and come up with creative approaches.</a:t>
            </a:r>
          </a:p>
          <a:p>
            <a:pPr fontAlgn="base"/>
            <a:r>
              <a:rPr lang="en-US" sz="1200" b="0" i="0" kern="1200" dirty="0" smtClean="0">
                <a:solidFill>
                  <a:schemeClr val="tx1"/>
                </a:solidFill>
                <a:effectLst/>
                <a:latin typeface="+mn-lt"/>
                <a:ea typeface="+mn-ea"/>
                <a:cs typeface="+mn-cs"/>
              </a:rPr>
              <a:t>Community benefits coalitions are long-term, broad-based groups with deep roots in the community. Coalitions typically represent a broad array of stakeholders, such as local residents across the income spectrum, people of all colors, representatives from labor, environmental and faith groups, and affordable housing advocates.</a:t>
            </a:r>
          </a:p>
          <a:p>
            <a:pPr fontAlgn="base"/>
            <a:r>
              <a:rPr lang="en-US" sz="1200" b="0" i="0" kern="1200" dirty="0" smtClean="0">
                <a:solidFill>
                  <a:schemeClr val="tx1"/>
                </a:solidFill>
                <a:effectLst/>
                <a:latin typeface="+mn-lt"/>
                <a:ea typeface="+mn-ea"/>
                <a:cs typeface="+mn-cs"/>
              </a:rPr>
              <a:t>Community benefits coalitions recognize that high-quality new development is critical for expanding prosperity. Coalitions seek a role in shaping that development, and know that no one wins if the project fails.</a:t>
            </a:r>
          </a:p>
          <a:p>
            <a:pPr fontAlgn="base"/>
            <a:r>
              <a:rPr lang="en-US" sz="1200" b="0" i="0" u="none" strike="noStrike" kern="1200" dirty="0" smtClean="0">
                <a:solidFill>
                  <a:schemeClr val="tx1"/>
                </a:solidFill>
                <a:effectLst/>
                <a:latin typeface="+mn-lt"/>
                <a:ea typeface="+mn-ea"/>
                <a:cs typeface="+mn-cs"/>
                <a:hlinkClick r:id="rId3"/>
              </a:rPr>
              <a:t>CBAs Currently in Effect</a:t>
            </a:r>
            <a:r>
              <a:rPr lang="en-US" sz="1200" b="0" i="0" kern="1200" dirty="0" smtClean="0">
                <a:solidFill>
                  <a:schemeClr val="tx1"/>
                </a:solidFill>
                <a:effectLst/>
                <a:latin typeface="+mn-lt"/>
                <a:ea typeface="+mn-ea"/>
                <a:cs typeface="+mn-cs"/>
              </a:rPr>
              <a:t> </a:t>
            </a: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What Is a Community Benefits Policy?</a:t>
            </a:r>
          </a:p>
          <a:p>
            <a:pPr fontAlgn="base"/>
            <a:r>
              <a:rPr lang="en-US" sz="1200" b="0" i="0" kern="1200" dirty="0" smtClean="0">
                <a:solidFill>
                  <a:schemeClr val="tx1"/>
                </a:solidFill>
                <a:effectLst/>
                <a:latin typeface="+mn-lt"/>
                <a:ea typeface="+mn-ea"/>
                <a:cs typeface="+mn-cs"/>
              </a:rPr>
              <a:t>A community benefits policy is any policy adopted by a local government that requires community benefits on projects undertaken by the government or by a private developer. Common examples include living wage, local hiring, and affordable housing requirements for subsidized development. </a:t>
            </a:r>
          </a:p>
          <a:p>
            <a:pPr fontAlgn="base"/>
            <a:r>
              <a:rPr lang="en-US" sz="1200" b="0" i="0" kern="1200" dirty="0" smtClean="0">
                <a:solidFill>
                  <a:schemeClr val="tx1"/>
                </a:solidFill>
                <a:effectLst/>
                <a:latin typeface="+mn-lt"/>
                <a:ea typeface="+mn-ea"/>
                <a:cs typeface="+mn-cs"/>
              </a:rPr>
              <a:t>Cities sometimes chose to adopt community benefits policies after successful projects with CBAs change the city's development paradigm. When decision makers realize what well-considered projects with specific benefits attached can bring to the community, the City enacts community benefits policies that set the stage for lifting thousands of people out of poverty. </a:t>
            </a:r>
          </a:p>
          <a:p>
            <a:pPr fontAlgn="base"/>
            <a:r>
              <a:rPr lang="en-US" sz="1200" b="0" i="0" kern="1200" dirty="0" smtClean="0">
                <a:solidFill>
                  <a:schemeClr val="tx1"/>
                </a:solidFill>
                <a:effectLst/>
                <a:latin typeface="+mn-lt"/>
                <a:ea typeface="+mn-ea"/>
                <a:cs typeface="+mn-cs"/>
              </a:rPr>
              <a:t>Some local officials seeking to advance the use of CBAs in their cities have considered policies that require developers to negotiate CBAs. The Community Benefits Law Center generally advises against this approach for two reasons: (1) it is not clear who will negotiate on behalf of the “community” in such circumstances, and the process could be coopted by more well-connected and well-resourced interests; and (2) in the case of projects not receiving subsidy (or otherwise the subject of a government agreement), the CBA may be subject to the same set of legal constraints that govern conditions of project approval, limiting the kinds of community benefits that can be included.</a:t>
            </a:r>
          </a:p>
        </p:txBody>
      </p:sp>
      <p:sp>
        <p:nvSpPr>
          <p:cNvPr id="4" name="Slide Number Placeholder 3"/>
          <p:cNvSpPr>
            <a:spLocks noGrp="1"/>
          </p:cNvSpPr>
          <p:nvPr>
            <p:ph type="sldNum" sz="quarter" idx="5"/>
          </p:nvPr>
        </p:nvSpPr>
        <p:spPr/>
        <p:txBody>
          <a:bodyPr/>
          <a:lstStyle/>
          <a:p>
            <a:fld id="{9CC529AD-A6F6-42CF-900C-848327E4CA87}" type="slidenum">
              <a:rPr lang="en-US" smtClean="0"/>
              <a:t>12</a:t>
            </a:fld>
            <a:endParaRPr lang="en-US"/>
          </a:p>
        </p:txBody>
      </p:sp>
    </p:spTree>
    <p:extLst>
      <p:ext uri="{BB962C8B-B14F-4D97-AF65-F5344CB8AC3E}">
        <p14:creationId xmlns:p14="http://schemas.microsoft.com/office/powerpoint/2010/main" val="387502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t>Did I mention</a:t>
            </a:r>
            <a:r>
              <a:rPr lang="en-US" baseline="0" dirty="0" smtClean="0"/>
              <a:t> that it’s illegal in Tennessee for a city government to mandate affordable housing in private developments directly? CBAs served as a tool to indirectly create the outcome.</a:t>
            </a:r>
            <a:endParaRPr lang="en-US" sz="1200" b="0" i="0" kern="1200" dirty="0" smtClean="0">
              <a:solidFill>
                <a:schemeClr val="tx1"/>
              </a:solidFill>
              <a:effectLst/>
              <a:latin typeface="+mn-lt"/>
              <a:ea typeface="+mn-ea"/>
              <a:cs typeface="+mn-cs"/>
            </a:endParaRP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Nashville Soccer Stadium Development CBA:  </a:t>
            </a:r>
            <a:r>
              <a:rPr lang="en-US" sz="1200" b="0" i="0" kern="1200" dirty="0" smtClean="0">
                <a:solidFill>
                  <a:schemeClr val="tx1"/>
                </a:solidFill>
                <a:effectLst/>
                <a:latin typeface="+mn-lt"/>
                <a:ea typeface="+mn-ea"/>
                <a:cs typeface="+mn-cs"/>
              </a:rPr>
              <a:t>In 2018, Stand Up Nashville (SUN), a coalition of community, labor and faith-based groups, negotiated the first private Community Benefits Agreement in Tennessee on a proposed Major League Soccer (MLS) stadium development on the Tennessee State Fairgrounds. Nashville Soccer Holdings (a joint partnership between area investor John Ingram and </a:t>
            </a:r>
            <a:r>
              <a:rPr lang="en-US" sz="1200" b="0" i="0" kern="1200" dirty="0" err="1" smtClean="0">
                <a:solidFill>
                  <a:schemeClr val="tx1"/>
                </a:solidFill>
                <a:effectLst/>
                <a:latin typeface="+mn-lt"/>
                <a:ea typeface="+mn-ea"/>
                <a:cs typeface="+mn-cs"/>
              </a:rPr>
              <a:t>MarketStreet</a:t>
            </a:r>
            <a:r>
              <a:rPr lang="en-US" sz="1200" b="0" i="0" kern="1200" dirty="0" smtClean="0">
                <a:solidFill>
                  <a:schemeClr val="tx1"/>
                </a:solidFill>
                <a:effectLst/>
                <a:latin typeface="+mn-lt"/>
                <a:ea typeface="+mn-ea"/>
                <a:cs typeface="+mn-cs"/>
              </a:rPr>
              <a:t> Enterprises) are developing a 10-acre mixed use development adjacent to the 8-acre proposed $275 million 30,000-seat stadium for a new MLS team. Metro Nashville Government issued $255 million in revenue bonds for the stadium, $25 million in general obligation  bonds for fairgrounds infrastructure upgrades and an additional $25 million for fairgrounds facility improvements. The ownership team, under a 30-year stadium lease agreement, would pay the city $25 million in cash and $9 million a year to pay off Metro’s stadium debt. Sales tax revenue and dollars from a ticket tax would make up the additional $4 million in annual $13 million debt payments. The city would be on the hook to pay the difference if the sales tax and ticket tax revenue fall short. </a:t>
            </a:r>
          </a:p>
          <a:p>
            <a:pPr fontAlgn="base"/>
            <a:r>
              <a:rPr lang="en-US" sz="1200" b="0" i="0" kern="1200" dirty="0" smtClean="0">
                <a:solidFill>
                  <a:schemeClr val="tx1"/>
                </a:solidFill>
                <a:effectLst/>
                <a:latin typeface="+mn-lt"/>
                <a:ea typeface="+mn-ea"/>
                <a:cs typeface="+mn-cs"/>
              </a:rPr>
              <a:t>After months of intense negotiations and community organizing reached a landmark agreement that sets a new standard for development in Tennessee, that includes the following commitments:</a:t>
            </a:r>
          </a:p>
          <a:p>
            <a:pPr fontAlgn="base"/>
            <a:r>
              <a:rPr lang="en-US" sz="1200" b="1" i="0" kern="1200" dirty="0" smtClean="0">
                <a:solidFill>
                  <a:schemeClr val="tx1"/>
                </a:solidFill>
                <a:effectLst/>
                <a:latin typeface="+mn-lt"/>
                <a:ea typeface="+mn-ea"/>
                <a:cs typeface="+mn-cs"/>
              </a:rPr>
              <a:t>Affordable Housing</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20% of all housing units built at the development site will be set aside as Affordable and Workforce Housing</a:t>
            </a:r>
          </a:p>
          <a:p>
            <a:pPr fontAlgn="base"/>
            <a:r>
              <a:rPr lang="en-US" sz="1200" b="0" i="0" kern="1200" dirty="0" smtClean="0">
                <a:solidFill>
                  <a:schemeClr val="tx1"/>
                </a:solidFill>
                <a:effectLst/>
                <a:latin typeface="+mn-lt"/>
                <a:ea typeface="+mn-ea"/>
                <a:cs typeface="+mn-cs"/>
              </a:rPr>
              <a:t>A commitment to 3 bedroom units that reflect the need for family housing in our city.</a:t>
            </a:r>
          </a:p>
          <a:p>
            <a:pPr fontAlgn="base"/>
            <a:r>
              <a:rPr lang="en-US" sz="1200" b="1" i="0" kern="1200" dirty="0" smtClean="0">
                <a:solidFill>
                  <a:schemeClr val="tx1"/>
                </a:solidFill>
                <a:effectLst/>
                <a:latin typeface="+mn-lt"/>
                <a:ea typeface="+mn-ea"/>
                <a:cs typeface="+mn-cs"/>
              </a:rPr>
              <a:t>Wage Floor</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NSH agrees to directly hire stadium workers (ushers, ticket takers, box office janitorial, custodial, maintenance, field maintenance employees) and pay them at least $15.50 an hour. </a:t>
            </a:r>
          </a:p>
          <a:p>
            <a:pPr fontAlgn="base"/>
            <a:r>
              <a:rPr lang="en-US" sz="1200" b="0" i="0" kern="1200" dirty="0" smtClean="0">
                <a:solidFill>
                  <a:schemeClr val="tx1"/>
                </a:solidFill>
                <a:effectLst/>
                <a:latin typeface="+mn-lt"/>
                <a:ea typeface="+mn-ea"/>
                <a:cs typeface="+mn-cs"/>
              </a:rPr>
              <a:t>The establishment of a first-of-its kind targeted hiring program in Nashville with dedicated staff that will connect individuals with barriers to employment to future job opportunities at the stadium. </a:t>
            </a:r>
          </a:p>
          <a:p>
            <a:pPr fontAlgn="base"/>
            <a:r>
              <a:rPr lang="en-US" sz="1200" b="1" i="0" kern="1200" dirty="0" smtClean="0">
                <a:solidFill>
                  <a:schemeClr val="tx1"/>
                </a:solidFill>
                <a:effectLst/>
                <a:latin typeface="+mn-lt"/>
                <a:ea typeface="+mn-ea"/>
                <a:cs typeface="+mn-cs"/>
              </a:rPr>
              <a:t>Community Services &amp; Amenities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4,000 </a:t>
            </a:r>
            <a:r>
              <a:rPr lang="en-US" sz="1200" b="0" i="0" kern="1200" dirty="0" err="1" smtClean="0">
                <a:solidFill>
                  <a:schemeClr val="tx1"/>
                </a:solidFill>
                <a:effectLst/>
                <a:latin typeface="+mn-lt"/>
                <a:ea typeface="+mn-ea"/>
                <a:cs typeface="+mn-cs"/>
              </a:rPr>
              <a:t>sq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will go to a childcare facility, which will operate on a sliding scale.</a:t>
            </a:r>
          </a:p>
          <a:p>
            <a:pPr fontAlgn="base"/>
            <a:r>
              <a:rPr lang="en-US" sz="1200" b="0" i="0" kern="1200" dirty="0" smtClean="0">
                <a:solidFill>
                  <a:schemeClr val="tx1"/>
                </a:solidFill>
                <a:effectLst/>
                <a:latin typeface="+mn-lt"/>
                <a:ea typeface="+mn-ea"/>
                <a:cs typeface="+mn-cs"/>
              </a:rPr>
              <a:t>4,000 </a:t>
            </a:r>
            <a:r>
              <a:rPr lang="en-US" sz="1200" b="0" i="0" kern="1200" dirty="0" err="1" smtClean="0">
                <a:solidFill>
                  <a:schemeClr val="tx1"/>
                </a:solidFill>
                <a:effectLst/>
                <a:latin typeface="+mn-lt"/>
                <a:ea typeface="+mn-ea"/>
                <a:cs typeface="+mn-cs"/>
              </a:rPr>
              <a:t>sq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will go to establishing micro-unit retail spaces for artisans and local small businesses at a reduced rental rate.</a:t>
            </a:r>
          </a:p>
          <a:p>
            <a:pPr fontAlgn="base"/>
            <a:r>
              <a:rPr lang="en-US" sz="1200" b="0" i="0" kern="1200" dirty="0" smtClean="0">
                <a:solidFill>
                  <a:schemeClr val="tx1"/>
                </a:solidFill>
                <a:effectLst/>
                <a:latin typeface="+mn-lt"/>
                <a:ea typeface="+mn-ea"/>
                <a:cs typeface="+mn-cs"/>
              </a:rPr>
              <a:t>NSH will host annual coaching clinics for Metro School and other youth soccer coaches and donate soccer equipment to these programs. </a:t>
            </a:r>
          </a:p>
          <a:p>
            <a:pPr fontAlgn="base"/>
            <a:r>
              <a:rPr lang="en-US" sz="1200" b="1" i="0" kern="1200" dirty="0" smtClean="0">
                <a:solidFill>
                  <a:schemeClr val="tx1"/>
                </a:solidFill>
                <a:effectLst/>
                <a:latin typeface="+mn-lt"/>
                <a:ea typeface="+mn-ea"/>
                <a:cs typeface="+mn-cs"/>
              </a:rPr>
              <a:t>Jobs and Workforce Development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Mandatory safety training for all construction workers and supervisors.</a:t>
            </a:r>
          </a:p>
          <a:p>
            <a:pPr fontAlgn="base"/>
            <a:r>
              <a:rPr lang="en-US" sz="1200" b="0" i="0" kern="1200" dirty="0" smtClean="0">
                <a:solidFill>
                  <a:schemeClr val="tx1"/>
                </a:solidFill>
                <a:effectLst/>
                <a:latin typeface="+mn-lt"/>
                <a:ea typeface="+mn-ea"/>
                <a:cs typeface="+mn-cs"/>
              </a:rPr>
              <a:t>Leveling the playing field for responsible contractors that provide safe, thriving careers for their employees.</a:t>
            </a:r>
          </a:p>
          <a:p>
            <a:pPr fontAlgn="base"/>
            <a:r>
              <a:rPr lang="en-US" sz="1200" b="0" i="0" kern="1200" dirty="0" smtClean="0">
                <a:solidFill>
                  <a:schemeClr val="tx1"/>
                </a:solidFill>
                <a:effectLst/>
                <a:latin typeface="+mn-lt"/>
                <a:ea typeface="+mn-ea"/>
                <a:cs typeface="+mn-cs"/>
              </a:rPr>
              <a:t>Construction careers for individuals with barriers to employment, especially from Promise Zones.</a:t>
            </a:r>
          </a:p>
          <a:p>
            <a:pPr fontAlgn="base"/>
            <a:r>
              <a:rPr lang="en-US" sz="1200" b="0" i="0" kern="1200" dirty="0" smtClean="0">
                <a:solidFill>
                  <a:schemeClr val="tx1"/>
                </a:solidFill>
                <a:effectLst/>
                <a:latin typeface="+mn-lt"/>
                <a:ea typeface="+mn-ea"/>
                <a:cs typeface="+mn-cs"/>
              </a:rPr>
              <a:t>Inclusion of minority contractors.</a:t>
            </a:r>
          </a:p>
          <a:p>
            <a:pPr fontAlgn="base"/>
            <a:r>
              <a:rPr lang="en-US" sz="1200" b="1" i="0" kern="1200" dirty="0" smtClean="0">
                <a:solidFill>
                  <a:schemeClr val="tx1"/>
                </a:solidFill>
                <a:effectLst/>
                <a:latin typeface="+mn-lt"/>
                <a:ea typeface="+mn-ea"/>
                <a:cs typeface="+mn-cs"/>
              </a:rPr>
              <a:t>Community Advisory Committee: </a:t>
            </a:r>
            <a:r>
              <a:rPr lang="en-US" sz="1200" b="0" i="0" kern="1200" dirty="0" smtClean="0">
                <a:solidFill>
                  <a:schemeClr val="tx1"/>
                </a:solidFill>
                <a:effectLst/>
                <a:latin typeface="+mn-lt"/>
                <a:ea typeface="+mn-ea"/>
                <a:cs typeface="+mn-cs"/>
              </a:rPr>
              <a:t>A Joint Committee will be established with community representation. This Committee will oversee the implementation of the CBA, monitor successes, ensure compliance with the terms of the CBA, and produce an annual public report.</a:t>
            </a:r>
          </a:p>
          <a:p>
            <a:endParaRPr lang="en-US" dirty="0" smtClean="0"/>
          </a:p>
        </p:txBody>
      </p:sp>
      <p:sp>
        <p:nvSpPr>
          <p:cNvPr id="4" name="Slide Number Placeholder 3"/>
          <p:cNvSpPr>
            <a:spLocks noGrp="1"/>
          </p:cNvSpPr>
          <p:nvPr>
            <p:ph type="sldNum" sz="quarter" idx="5"/>
          </p:nvPr>
        </p:nvSpPr>
        <p:spPr/>
        <p:txBody>
          <a:bodyPr/>
          <a:lstStyle/>
          <a:p>
            <a:fld id="{9CC529AD-A6F6-42CF-900C-848327E4CA87}" type="slidenum">
              <a:rPr lang="en-US" smtClean="0"/>
              <a:t>13</a:t>
            </a:fld>
            <a:endParaRPr lang="en-US"/>
          </a:p>
        </p:txBody>
      </p:sp>
    </p:spTree>
    <p:extLst>
      <p:ext uri="{BB962C8B-B14F-4D97-AF65-F5344CB8AC3E}">
        <p14:creationId xmlns:p14="http://schemas.microsoft.com/office/powerpoint/2010/main" val="387502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 Extensive Community Involvement. </a:t>
            </a:r>
          </a:p>
          <a:p>
            <a:r>
              <a:rPr lang="en-US" dirty="0" smtClean="0"/>
              <a:t>Actually delivering the right set of benefits to communities requires substantial community involvement. There are several ways that you can bring community into the process to achieve optimal results. </a:t>
            </a:r>
          </a:p>
          <a:p>
            <a:r>
              <a:rPr lang="en-US" dirty="0" smtClean="0"/>
              <a:t>• Front End Input. As a local official, you can and should receive input from a wide range of stakeholders regarding community priorities related to development. Community residents and workers and groups that work with them provide a critical source of input and legitimacy around measures intended to benefit their communities. Engaging with these stakeholders as early as possible also promotes transparency around the project. </a:t>
            </a:r>
          </a:p>
          <a:p>
            <a:r>
              <a:rPr lang="en-US" dirty="0" smtClean="0"/>
              <a:t>• Commitments to Community. Local governments can enter into cooperation agreements with community groups that protect those groups’ interests in the delivery of community benefits included in government agreements with developers. </a:t>
            </a:r>
          </a:p>
          <a:p>
            <a:r>
              <a:rPr lang="en-US" dirty="0" smtClean="0"/>
              <a:t>• Ongoing Community Involvement. Often the community involvement phase of a process is at the front end, but the final deal (including many of the community benefits) is negotiated late in the day. Make sure you have a framework in place for ongoing community involvement, and are willing to create a process for the community input up until the final deal is cut. </a:t>
            </a:r>
          </a:p>
          <a:p>
            <a:r>
              <a:rPr lang="en-US" dirty="0" smtClean="0"/>
              <a:t>• Community Oversight. Agreements can be used to establish a monitoring and oversight committee, with community membership. There are many ways to structure such committees, from purely advisory bodies to ones having true enforcement power. </a:t>
            </a:r>
          </a:p>
          <a:p>
            <a:r>
              <a:rPr lang="en-US" dirty="0" smtClean="0"/>
              <a:t>• Community Enforcement. Elected and appointed officials are often rightly concerned that future administrations may not be as committed to enforcing community benefits commitments. Community groups and individuals can help ensure implementation and enforcement, if given the power. Living wage measures routinely provide direct enforcement rights to covered workers. Similarly, some affordable housing requirements provide enforcement rights to individuals living in rent-restricted units. In legal terms, these are third-party beneficiary provisions, and local governments can include them in contracts with developers or in conditions imposed on projects.</a:t>
            </a:r>
            <a:endParaRPr lang="en-US" dirty="0" smtClean="0"/>
          </a:p>
        </p:txBody>
      </p:sp>
      <p:sp>
        <p:nvSpPr>
          <p:cNvPr id="4" name="Slide Number Placeholder 3"/>
          <p:cNvSpPr>
            <a:spLocks noGrp="1"/>
          </p:cNvSpPr>
          <p:nvPr>
            <p:ph type="sldNum" sz="quarter" idx="5"/>
          </p:nvPr>
        </p:nvSpPr>
        <p:spPr/>
        <p:txBody>
          <a:bodyPr/>
          <a:lstStyle/>
          <a:p>
            <a:fld id="{9CC529AD-A6F6-42CF-900C-848327E4CA87}" type="slidenum">
              <a:rPr lang="en-US" smtClean="0"/>
              <a:t>14</a:t>
            </a:fld>
            <a:endParaRPr lang="en-US"/>
          </a:p>
        </p:txBody>
      </p:sp>
    </p:spTree>
    <p:extLst>
      <p:ext uri="{BB962C8B-B14F-4D97-AF65-F5344CB8AC3E}">
        <p14:creationId xmlns:p14="http://schemas.microsoft.com/office/powerpoint/2010/main" val="387502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8622" y="2356302"/>
            <a:ext cx="11514755" cy="4438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24600" y="1371600"/>
            <a:ext cx="5486400" cy="2387600"/>
          </a:xfrm>
        </p:spPr>
        <p:txBody>
          <a:bodyPr anchor="ctr" anchorCtr="0"/>
          <a:lstStyle>
            <a:lvl1pPr algn="l">
              <a:defRPr sz="6000" baseline="0">
                <a:solidFill>
                  <a:srgbClr val="011323"/>
                </a:solidFill>
                <a:latin typeface="Franklin Gothic Medium" panose="020B0603020102020204" pitchFamily="34" charset="0"/>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324600" y="4114800"/>
            <a:ext cx="5486400" cy="1690352"/>
          </a:xfrm>
        </p:spPr>
        <p:txBody>
          <a:bodyPr>
            <a:normAutofit/>
          </a:bodyPr>
          <a:lstStyle>
            <a:lvl1pPr marL="0" indent="0" algn="l">
              <a:buNone/>
              <a:defRPr sz="2800" baseline="0">
                <a:solidFill>
                  <a:srgbClr val="0113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240040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0"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348575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Slide with 2 large columns</a:t>
            </a:r>
          </a:p>
        </p:txBody>
      </p:sp>
      <p:sp>
        <p:nvSpPr>
          <p:cNvPr id="3" name="Content Placeholder 2"/>
          <p:cNvSpPr>
            <a:spLocks noGrp="1"/>
          </p:cNvSpPr>
          <p:nvPr>
            <p:ph idx="1" hasCustomPrompt="1"/>
          </p:nvPr>
        </p:nvSpPr>
        <p:spPr>
          <a:xfrm>
            <a:off x="381000" y="1828801"/>
            <a:ext cx="5486400" cy="3657601"/>
          </a:xfrm>
        </p:spPr>
        <p:txBody>
          <a:bodyPr>
            <a:normAutofit/>
          </a:bodyPr>
          <a:lstStyle>
            <a:lvl1pPr marL="0" indent="0">
              <a:buNone/>
              <a:defRPr sz="18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hasCustomPrompt="1"/>
          </p:nvPr>
        </p:nvSpPr>
        <p:spPr>
          <a:xfrm>
            <a:off x="6324600" y="1828801"/>
            <a:ext cx="5486400" cy="3657600"/>
          </a:xfrm>
        </p:spPr>
        <p:txBody>
          <a:bodyPr>
            <a:normAutofit/>
          </a:bodyPr>
          <a:lstStyle>
            <a:lvl1pPr marL="0" indent="0">
              <a:buNone/>
              <a:defRPr sz="1800"/>
            </a:lvl1pPr>
          </a:lstStyle>
          <a:p>
            <a:pPr lvl="0"/>
            <a:r>
              <a:rPr lang="en-US" dirty="0"/>
              <a:t>Click to edit text</a:t>
            </a:r>
          </a:p>
        </p:txBody>
      </p:sp>
    </p:spTree>
    <p:extLst>
      <p:ext uri="{BB962C8B-B14F-4D97-AF65-F5344CB8AC3E}">
        <p14:creationId xmlns:p14="http://schemas.microsoft.com/office/powerpoint/2010/main" val="253933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Slide with 4 columns</a:t>
            </a:r>
          </a:p>
        </p:txBody>
      </p:sp>
      <p:sp>
        <p:nvSpPr>
          <p:cNvPr id="3" name="Content Placeholder 2"/>
          <p:cNvSpPr>
            <a:spLocks noGrp="1"/>
          </p:cNvSpPr>
          <p:nvPr>
            <p:ph idx="1" hasCustomPrompt="1"/>
          </p:nvPr>
        </p:nvSpPr>
        <p:spPr>
          <a:xfrm>
            <a:off x="381000" y="1828801"/>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hasCustomPrompt="1"/>
          </p:nvPr>
        </p:nvSpPr>
        <p:spPr>
          <a:xfrm>
            <a:off x="6324600" y="1828801"/>
            <a:ext cx="2514600" cy="4117975"/>
          </a:xfrm>
        </p:spPr>
        <p:txBody>
          <a:bodyPr>
            <a:normAutofit/>
          </a:bodyPr>
          <a:lstStyle>
            <a:lvl1pPr marL="0" indent="0">
              <a:buNone/>
              <a:defRPr sz="1200"/>
            </a:lvl1pPr>
          </a:lstStyle>
          <a:p>
            <a:pPr lvl="0"/>
            <a:r>
              <a:rPr lang="en-US" dirty="0"/>
              <a:t>Click to edit text</a:t>
            </a:r>
          </a:p>
        </p:txBody>
      </p:sp>
      <p:sp>
        <p:nvSpPr>
          <p:cNvPr id="7" name="Content Placeholder 2"/>
          <p:cNvSpPr>
            <a:spLocks noGrp="1"/>
          </p:cNvSpPr>
          <p:nvPr>
            <p:ph idx="14" hasCustomPrompt="1"/>
          </p:nvPr>
        </p:nvSpPr>
        <p:spPr>
          <a:xfrm>
            <a:off x="3352800" y="1828801"/>
            <a:ext cx="2514600" cy="4117975"/>
          </a:xfrm>
        </p:spPr>
        <p:txBody>
          <a:bodyPr>
            <a:normAutofit/>
          </a:bodyPr>
          <a:lstStyle>
            <a:lvl1pPr marL="0" indent="0">
              <a:buNone/>
              <a:defRPr sz="1200" baseline="0"/>
            </a:lvl1pPr>
          </a:lstStyle>
          <a:p>
            <a:pPr lvl="0"/>
            <a:r>
              <a:rPr lang="en-US" dirty="0"/>
              <a:t>Click to edit text</a:t>
            </a:r>
          </a:p>
        </p:txBody>
      </p:sp>
      <p:sp>
        <p:nvSpPr>
          <p:cNvPr id="8" name="Content Placeholder 2"/>
          <p:cNvSpPr>
            <a:spLocks noGrp="1"/>
          </p:cNvSpPr>
          <p:nvPr>
            <p:ph idx="15" hasCustomPrompt="1"/>
          </p:nvPr>
        </p:nvSpPr>
        <p:spPr>
          <a:xfrm>
            <a:off x="9296400" y="1828801"/>
            <a:ext cx="2514600" cy="4117975"/>
          </a:xfrm>
        </p:spPr>
        <p:txBody>
          <a:bodyPr>
            <a:normAutofit/>
          </a:bodyPr>
          <a:lstStyle>
            <a:lvl1pPr marL="0" indent="0">
              <a:buNone/>
              <a:defRPr sz="1200"/>
            </a:lvl1pPr>
          </a:lstStyle>
          <a:p>
            <a:pPr lvl="0"/>
            <a:r>
              <a:rPr lang="en-US" dirty="0"/>
              <a:t>Click to edit text</a:t>
            </a:r>
          </a:p>
        </p:txBody>
      </p:sp>
    </p:spTree>
    <p:extLst>
      <p:ext uri="{BB962C8B-B14F-4D97-AF65-F5344CB8AC3E}">
        <p14:creationId xmlns:p14="http://schemas.microsoft.com/office/powerpoint/2010/main" val="314775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with numbers</a:t>
            </a:r>
          </a:p>
        </p:txBody>
      </p:sp>
      <p:sp>
        <p:nvSpPr>
          <p:cNvPr id="3" name="Content Placeholder 2"/>
          <p:cNvSpPr>
            <a:spLocks noGrp="1"/>
          </p:cNvSpPr>
          <p:nvPr>
            <p:ph idx="1" hasCustomPrompt="1"/>
          </p:nvPr>
        </p:nvSpPr>
        <p:spPr>
          <a:xfrm>
            <a:off x="381000" y="2757269"/>
            <a:ext cx="2514600" cy="3189506"/>
          </a:xfrm>
        </p:spPr>
        <p:txBody>
          <a:bodyPr>
            <a:normAutofit/>
          </a:bodyPr>
          <a:lstStyle>
            <a:lvl1pPr marL="0" indent="0">
              <a:buNone/>
              <a:defRPr sz="10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5" name="Content Placeholder 2"/>
          <p:cNvSpPr>
            <a:spLocks noGrp="1"/>
          </p:cNvSpPr>
          <p:nvPr>
            <p:ph idx="13" hasCustomPrompt="1"/>
          </p:nvPr>
        </p:nvSpPr>
        <p:spPr>
          <a:xfrm>
            <a:off x="3352800" y="1828801"/>
            <a:ext cx="5486400" cy="3657600"/>
          </a:xfrm>
        </p:spPr>
        <p:txBody>
          <a:bodyPr/>
          <a:lstStyle>
            <a:lvl1pPr marL="0" indent="0">
              <a:buNone/>
              <a:defRPr/>
            </a:lvl1pPr>
          </a:lstStyle>
          <a:p>
            <a:pPr lvl="0"/>
            <a:r>
              <a:rPr lang="en-US" dirty="0"/>
              <a:t>Spot for image</a:t>
            </a:r>
          </a:p>
        </p:txBody>
      </p:sp>
      <p:sp>
        <p:nvSpPr>
          <p:cNvPr id="7" name="Content Placeholder 2"/>
          <p:cNvSpPr>
            <a:spLocks noGrp="1"/>
          </p:cNvSpPr>
          <p:nvPr>
            <p:ph idx="14" hasCustomPrompt="1"/>
          </p:nvPr>
        </p:nvSpPr>
        <p:spPr>
          <a:xfrm>
            <a:off x="9322188" y="2300069"/>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322188" y="1842869"/>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7"/>
            <a:ext cx="2488812" cy="452513"/>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5" name="Content Placeholder 2"/>
          <p:cNvSpPr>
            <a:spLocks noGrp="1"/>
          </p:cNvSpPr>
          <p:nvPr>
            <p:ph idx="20" hasCustomPrompt="1"/>
          </p:nvPr>
        </p:nvSpPr>
        <p:spPr>
          <a:xfrm>
            <a:off x="381000" y="1845969"/>
            <a:ext cx="2514600" cy="897232"/>
          </a:xfrm>
        </p:spPr>
        <p:txBody>
          <a:bodyPr>
            <a:normAutofit/>
          </a:bodyPr>
          <a:lstStyle>
            <a:lvl1pPr marL="0" indent="0">
              <a:buNone/>
              <a:defRPr sz="12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29358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2 columns and image</a:t>
            </a:r>
          </a:p>
        </p:txBody>
      </p:sp>
      <p:sp>
        <p:nvSpPr>
          <p:cNvPr id="3" name="Content Placeholder 2"/>
          <p:cNvSpPr>
            <a:spLocks noGrp="1"/>
          </p:cNvSpPr>
          <p:nvPr>
            <p:ph idx="1" hasCustomPrompt="1"/>
          </p:nvPr>
        </p:nvSpPr>
        <p:spPr>
          <a:xfrm>
            <a:off x="381000" y="1828801"/>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3352800" y="1828801"/>
            <a:ext cx="2514600" cy="4117975"/>
          </a:xfrm>
        </p:spPr>
        <p:txBody>
          <a:bodyPr>
            <a:normAutofit/>
          </a:bodyPr>
          <a:lstStyle>
            <a:lvl1pPr marL="0" indent="0">
              <a:buNone/>
              <a:defRPr sz="1200"/>
            </a:lvl1pPr>
          </a:lstStyle>
          <a:p>
            <a:pPr lvl="0"/>
            <a:r>
              <a:rPr lang="en-US" dirty="0"/>
              <a:t>Click to edit text</a:t>
            </a:r>
          </a:p>
        </p:txBody>
      </p:sp>
      <p:sp>
        <p:nvSpPr>
          <p:cNvPr id="8" name="Content Placeholder 2"/>
          <p:cNvSpPr>
            <a:spLocks noGrp="1"/>
          </p:cNvSpPr>
          <p:nvPr>
            <p:ph idx="15" hasCustomPrompt="1"/>
          </p:nvPr>
        </p:nvSpPr>
        <p:spPr>
          <a:xfrm>
            <a:off x="6324600" y="1828801"/>
            <a:ext cx="5486400" cy="3657600"/>
          </a:xfrm>
        </p:spPr>
        <p:txBody>
          <a:bodyPr>
            <a:normAutofit/>
          </a:bodyPr>
          <a:lstStyle>
            <a:lvl1pPr marL="0" indent="0">
              <a:buNone/>
              <a:defRPr sz="1800"/>
            </a:lvl1pPr>
          </a:lstStyle>
          <a:p>
            <a:pPr lvl="0"/>
            <a:r>
              <a:rPr lang="en-US" dirty="0"/>
              <a:t>Spot for image</a:t>
            </a:r>
          </a:p>
        </p:txBody>
      </p:sp>
    </p:spTree>
    <p:extLst>
      <p:ext uri="{BB962C8B-B14F-4D97-AF65-F5344CB8AC3E}">
        <p14:creationId xmlns:p14="http://schemas.microsoft.com/office/powerpoint/2010/main" val="176883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0" y="457201"/>
            <a:ext cx="8458200" cy="5943599"/>
          </a:xfrm>
        </p:spPr>
        <p:txBody>
          <a:bodyPr>
            <a:normAutofit/>
          </a:bodyPr>
          <a:lstStyle>
            <a:lvl1pPr marL="0" indent="0">
              <a:buNone/>
              <a:defRPr sz="3600">
                <a:solidFill>
                  <a:srgbClr val="2EB1D1"/>
                </a:solidFill>
                <a:latin typeface="Franklin Gothic Book" panose="020B0503020102020204" pitchFamily="34" charset="0"/>
              </a:defRPr>
            </a:lvl1pPr>
          </a:lstStyle>
          <a:p>
            <a:pPr lvl="0"/>
            <a:r>
              <a:rPr lang="en-US" dirty="0"/>
              <a:t>Picture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4" name="Content Placeholder 2"/>
          <p:cNvSpPr>
            <a:spLocks noGrp="1"/>
          </p:cNvSpPr>
          <p:nvPr>
            <p:ph idx="13" hasCustomPrompt="1"/>
          </p:nvPr>
        </p:nvSpPr>
        <p:spPr>
          <a:xfrm>
            <a:off x="381000" y="2743201"/>
            <a:ext cx="2514600" cy="3203575"/>
          </a:xfrm>
        </p:spPr>
        <p:txBody>
          <a:bodyPr>
            <a:normAutofit/>
          </a:bodyPr>
          <a:lstStyle>
            <a:lvl1pPr marL="0" indent="0">
              <a:buNone/>
              <a:defRPr sz="1200"/>
            </a:lvl1pPr>
          </a:lstStyle>
          <a:p>
            <a:pPr lvl="0"/>
            <a:r>
              <a:rPr lang="en-US" dirty="0"/>
              <a:t>Click to edit text</a:t>
            </a:r>
          </a:p>
        </p:txBody>
      </p:sp>
      <p:sp>
        <p:nvSpPr>
          <p:cNvPr id="5" name="Content Placeholder 2"/>
          <p:cNvSpPr>
            <a:spLocks noGrp="1"/>
          </p:cNvSpPr>
          <p:nvPr>
            <p:ph idx="14" hasCustomPrompt="1"/>
          </p:nvPr>
        </p:nvSpPr>
        <p:spPr>
          <a:xfrm>
            <a:off x="381000" y="1828801"/>
            <a:ext cx="2514600" cy="914400"/>
          </a:xfrm>
        </p:spPr>
        <p:txBody>
          <a:bodyPr>
            <a:normAutofit/>
          </a:bodyPr>
          <a:lstStyle>
            <a:lvl1pPr marL="0" indent="0">
              <a:buNone/>
              <a:defRPr sz="18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220629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Numbers Slide</a:t>
            </a:r>
          </a:p>
        </p:txBody>
      </p:sp>
      <p:sp>
        <p:nvSpPr>
          <p:cNvPr id="3" name="Content Placeholder 2"/>
          <p:cNvSpPr>
            <a:spLocks noGrp="1"/>
          </p:cNvSpPr>
          <p:nvPr>
            <p:ph idx="1"/>
          </p:nvPr>
        </p:nvSpPr>
        <p:spPr>
          <a:xfrm>
            <a:off x="381000" y="4567876"/>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9296400" y="2300069"/>
            <a:ext cx="2514600"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296400" y="1842869"/>
            <a:ext cx="2514600"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9" name="Content Placeholder 8"/>
          <p:cNvSpPr>
            <a:spLocks noGrp="1"/>
          </p:cNvSpPr>
          <p:nvPr>
            <p:ph sz="quarter" idx="22"/>
          </p:nvPr>
        </p:nvSpPr>
        <p:spPr>
          <a:xfrm>
            <a:off x="381000" y="1828801"/>
            <a:ext cx="2514600" cy="2303463"/>
          </a:xfrm>
        </p:spPr>
        <p:txBody>
          <a:bodyPr/>
          <a:lstStyle/>
          <a:p>
            <a:pPr lvl="0"/>
            <a:endParaRPr lang="en-US" dirty="0"/>
          </a:p>
        </p:txBody>
      </p:sp>
      <p:sp>
        <p:nvSpPr>
          <p:cNvPr id="17" name="Content Placeholder 8"/>
          <p:cNvSpPr>
            <a:spLocks noGrp="1"/>
          </p:cNvSpPr>
          <p:nvPr>
            <p:ph sz="quarter" idx="23"/>
          </p:nvPr>
        </p:nvSpPr>
        <p:spPr>
          <a:xfrm>
            <a:off x="3345179" y="1854593"/>
            <a:ext cx="2514600" cy="2260208"/>
          </a:xfrm>
        </p:spPr>
        <p:txBody>
          <a:bodyPr/>
          <a:lstStyle/>
          <a:p>
            <a:pPr lvl="0"/>
            <a:endParaRPr lang="en-US" dirty="0"/>
          </a:p>
        </p:txBody>
      </p:sp>
      <p:sp>
        <p:nvSpPr>
          <p:cNvPr id="18" name="Content Placeholder 8"/>
          <p:cNvSpPr>
            <a:spLocks noGrp="1"/>
          </p:cNvSpPr>
          <p:nvPr>
            <p:ph sz="quarter" idx="24"/>
          </p:nvPr>
        </p:nvSpPr>
        <p:spPr>
          <a:xfrm>
            <a:off x="6350388" y="1842870"/>
            <a:ext cx="2488812" cy="2271931"/>
          </a:xfrm>
        </p:spPr>
        <p:txBody>
          <a:bodyPr/>
          <a:lstStyle/>
          <a:p>
            <a:pPr lvl="0"/>
            <a:endParaRPr lang="en-US" dirty="0"/>
          </a:p>
        </p:txBody>
      </p:sp>
      <p:sp>
        <p:nvSpPr>
          <p:cNvPr id="19" name="Content Placeholder 2"/>
          <p:cNvSpPr>
            <a:spLocks noGrp="1"/>
          </p:cNvSpPr>
          <p:nvPr>
            <p:ph idx="25"/>
          </p:nvPr>
        </p:nvSpPr>
        <p:spPr>
          <a:xfrm>
            <a:off x="381000"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0" name="Content Placeholder 2"/>
          <p:cNvSpPr>
            <a:spLocks noGrp="1"/>
          </p:cNvSpPr>
          <p:nvPr>
            <p:ph idx="26"/>
          </p:nvPr>
        </p:nvSpPr>
        <p:spPr>
          <a:xfrm>
            <a:off x="3352800" y="4577708"/>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1" name="Content Placeholder 2"/>
          <p:cNvSpPr>
            <a:spLocks noGrp="1"/>
          </p:cNvSpPr>
          <p:nvPr>
            <p:ph idx="27"/>
          </p:nvPr>
        </p:nvSpPr>
        <p:spPr>
          <a:xfrm>
            <a:off x="3352800"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2" name="Content Placeholder 2"/>
          <p:cNvSpPr>
            <a:spLocks noGrp="1"/>
          </p:cNvSpPr>
          <p:nvPr>
            <p:ph idx="28"/>
          </p:nvPr>
        </p:nvSpPr>
        <p:spPr>
          <a:xfrm>
            <a:off x="6324600" y="4586069"/>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3" name="Content Placeholder 2"/>
          <p:cNvSpPr>
            <a:spLocks noGrp="1"/>
          </p:cNvSpPr>
          <p:nvPr>
            <p:ph idx="29"/>
          </p:nvPr>
        </p:nvSpPr>
        <p:spPr>
          <a:xfrm>
            <a:off x="6324600" y="5062933"/>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5992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Full width slide</a:t>
            </a:r>
          </a:p>
        </p:txBody>
      </p:sp>
      <p:sp>
        <p:nvSpPr>
          <p:cNvPr id="3" name="Content Placeholder 2"/>
          <p:cNvSpPr>
            <a:spLocks noGrp="1"/>
          </p:cNvSpPr>
          <p:nvPr>
            <p:ph idx="1" hasCustomPrompt="1"/>
          </p:nvPr>
        </p:nvSpPr>
        <p:spPr>
          <a:xfrm>
            <a:off x="381000" y="1825626"/>
            <a:ext cx="11430000" cy="4117975"/>
          </a:xfrm>
        </p:spPr>
        <p:txBody>
          <a:bodyPr/>
          <a:lstStyle>
            <a:lvl1pPr marL="0" indent="0" algn="l">
              <a:buNone/>
              <a:defRPr/>
            </a:lvl1pPr>
          </a:lstStyle>
          <a:p>
            <a:pPr lvl="0"/>
            <a:r>
              <a:rPr lang="en-US" dirty="0"/>
              <a:t>Click to add content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339686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C3B23D9-B804-4829-A4C6-88C065B5FBE0}" type="datetime1">
              <a:rPr lang="en-US" smtClean="0"/>
              <a:t>11/14/2019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91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11323"/>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1222"/>
                </a:solidFill>
                <a:latin typeface="Franklin Gothic Medium"/>
                <a:cs typeface="Franklin Gothic Medium"/>
              </a:defRPr>
            </a:lvl1pPr>
          </a:lstStyle>
          <a:p>
            <a:endParaRPr/>
          </a:p>
        </p:txBody>
      </p:sp>
      <p:sp>
        <p:nvSpPr>
          <p:cNvPr id="3" name="Holder 3"/>
          <p:cNvSpPr>
            <a:spLocks noGrp="1"/>
          </p:cNvSpPr>
          <p:nvPr>
            <p:ph sz="half" idx="2"/>
          </p:nvPr>
        </p:nvSpPr>
        <p:spPr>
          <a:xfrm>
            <a:off x="495300" y="2793493"/>
            <a:ext cx="4716780" cy="3877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7149972" y="2491232"/>
            <a:ext cx="4324350" cy="276999"/>
          </a:xfrm>
          <a:prstGeom prst="rect">
            <a:avLst/>
          </a:prstGeom>
        </p:spPr>
        <p:txBody>
          <a:bodyPr wrap="square" lIns="0" tIns="0" rIns="0" bIns="0">
            <a:spAutoFit/>
          </a:bodyPr>
          <a:lstStyle>
            <a:lvl1pPr>
              <a:defRPr sz="2000" b="0" i="0">
                <a:solidFill>
                  <a:srgbClr val="001222"/>
                </a:solidFill>
                <a:latin typeface="Franklin Gothic Book"/>
                <a:cs typeface="Franklin Gothic Boo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Book"/>
                <a:cs typeface="Franklin Gothic Book"/>
              </a:defRPr>
            </a:lvl1pPr>
          </a:lstStyle>
          <a:p>
            <a:pPr marL="25400"/>
            <a:fld id="{81D60167-4931-47E6-BA6A-407CBD079E47}" type="slidenum">
              <a:rPr lang="en-US" smtClean="0"/>
              <a:pPr marL="25400"/>
              <a:t>‹#›</a:t>
            </a:fld>
            <a:endParaRPr lang="en-US" dirty="0"/>
          </a:p>
        </p:txBody>
      </p:sp>
    </p:spTree>
    <p:extLst>
      <p:ext uri="{BB962C8B-B14F-4D97-AF65-F5344CB8AC3E}">
        <p14:creationId xmlns:p14="http://schemas.microsoft.com/office/powerpoint/2010/main" val="194555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90794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539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106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89477" y="458610"/>
            <a:ext cx="5813048" cy="550600"/>
          </a:xfrm>
        </p:spPr>
        <p:txBody>
          <a:bodyPr lIns="0" tIns="0" rIns="0" bIns="0"/>
          <a:lstStyle>
            <a:lvl1pPr>
              <a:defRPr sz="3578" b="0" i="0">
                <a:solidFill>
                  <a:srgbClr val="011322"/>
                </a:solidFill>
                <a:latin typeface="Franklin Gothic Medium"/>
                <a:cs typeface="Franklin Gothic Medium"/>
              </a:defRPr>
            </a:lvl1pPr>
          </a:lstStyle>
          <a:p>
            <a:endParaRPr/>
          </a:p>
        </p:txBody>
      </p:sp>
      <p:sp>
        <p:nvSpPr>
          <p:cNvPr id="3" name="Holder 3"/>
          <p:cNvSpPr>
            <a:spLocks noGrp="1"/>
          </p:cNvSpPr>
          <p:nvPr>
            <p:ph type="body" idx="1"/>
          </p:nvPr>
        </p:nvSpPr>
        <p:spPr>
          <a:xfrm>
            <a:off x="797454" y="2362633"/>
            <a:ext cx="10597092" cy="214610"/>
          </a:xfrm>
        </p:spPr>
        <p:txBody>
          <a:bodyPr lIns="0" tIns="0" rIns="0" bIns="0"/>
          <a:lstStyle>
            <a:lvl1pPr>
              <a:defRPr sz="1395"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0283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189477" y="458610"/>
            <a:ext cx="5813048" cy="550600"/>
          </a:xfrm>
        </p:spPr>
        <p:txBody>
          <a:bodyPr lIns="0" tIns="0" rIns="0" bIns="0"/>
          <a:lstStyle>
            <a:lvl1pPr>
              <a:defRPr sz="3578" b="0" i="0">
                <a:solidFill>
                  <a:srgbClr val="011322"/>
                </a:solidFill>
                <a:latin typeface="Franklin Gothic Medium"/>
                <a:cs typeface="Franklin Gothic Medium"/>
              </a:defRPr>
            </a:lvl1pPr>
          </a:lstStyle>
          <a:p>
            <a:endParaRPr/>
          </a:p>
        </p:txBody>
      </p:sp>
      <p:sp>
        <p:nvSpPr>
          <p:cNvPr id="3" name="Holder 3"/>
          <p:cNvSpPr>
            <a:spLocks noGrp="1"/>
          </p:cNvSpPr>
          <p:nvPr>
            <p:ph sz="half" idx="2"/>
          </p:nvPr>
        </p:nvSpPr>
        <p:spPr>
          <a:xfrm>
            <a:off x="704473" y="1374126"/>
            <a:ext cx="4858315" cy="368627"/>
          </a:xfrm>
          <a:prstGeom prst="rect">
            <a:avLst/>
          </a:prstGeom>
        </p:spPr>
        <p:txBody>
          <a:bodyPr wrap="square" lIns="0" tIns="0" rIns="0" bIns="0">
            <a:spAutoFit/>
          </a:bodyPr>
          <a:lstStyle>
            <a:lvl1pPr>
              <a:defRPr sz="2396" b="0" i="0">
                <a:solidFill>
                  <a:srgbClr val="011322"/>
                </a:solidFill>
                <a:latin typeface="Calibri"/>
                <a:cs typeface="Calibri"/>
              </a:defRPr>
            </a:lvl1pPr>
          </a:lstStyle>
          <a:p>
            <a:endParaRPr/>
          </a:p>
        </p:txBody>
      </p:sp>
      <p:sp>
        <p:nvSpPr>
          <p:cNvPr id="4" name="Holder 4"/>
          <p:cNvSpPr>
            <a:spLocks noGrp="1"/>
          </p:cNvSpPr>
          <p:nvPr>
            <p:ph sz="half" idx="3"/>
          </p:nvPr>
        </p:nvSpPr>
        <p:spPr>
          <a:xfrm>
            <a:off x="6278880" y="1577340"/>
            <a:ext cx="5303521" cy="3539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142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F4C846"/>
          </a:solidFill>
        </p:spPr>
        <p:txBody>
          <a:bodyPr wrap="square" lIns="0" tIns="0" rIns="0" bIns="0" rtlCol="0"/>
          <a:lstStyle/>
          <a:p>
            <a:endParaRPr sz="970"/>
          </a:p>
        </p:txBody>
      </p:sp>
      <p:sp>
        <p:nvSpPr>
          <p:cNvPr id="2" name="Holder 2"/>
          <p:cNvSpPr>
            <a:spLocks noGrp="1"/>
          </p:cNvSpPr>
          <p:nvPr>
            <p:ph type="title"/>
          </p:nvPr>
        </p:nvSpPr>
        <p:spPr>
          <a:xfrm>
            <a:off x="3189477" y="458610"/>
            <a:ext cx="5813048" cy="550600"/>
          </a:xfrm>
        </p:spPr>
        <p:txBody>
          <a:bodyPr lIns="0" tIns="0" rIns="0" bIns="0"/>
          <a:lstStyle>
            <a:lvl1pPr>
              <a:defRPr sz="3578" b="0" i="0">
                <a:solidFill>
                  <a:srgbClr val="011322"/>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657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43473" y="1815436"/>
            <a:ext cx="1700022" cy="1032234"/>
          </a:xfrm>
          <a:prstGeom prst="rect">
            <a:avLst/>
          </a:prstGeom>
          <a:blipFill>
            <a:blip r:embed="rId2" cstate="print"/>
            <a:stretch>
              <a:fillRect/>
            </a:stretch>
          </a:blipFill>
        </p:spPr>
        <p:txBody>
          <a:bodyPr wrap="square" lIns="0" tIns="0" rIns="0" bIns="0" rtlCol="0"/>
          <a:lstStyle/>
          <a:p>
            <a:endParaRPr sz="970"/>
          </a:p>
        </p:txBody>
      </p:sp>
      <p:sp>
        <p:nvSpPr>
          <p:cNvPr id="17" name="bk object 17"/>
          <p:cNvSpPr/>
          <p:nvPr/>
        </p:nvSpPr>
        <p:spPr>
          <a:xfrm>
            <a:off x="3304155" y="1735395"/>
            <a:ext cx="1395197" cy="1627616"/>
          </a:xfrm>
          <a:prstGeom prst="rect">
            <a:avLst/>
          </a:prstGeom>
          <a:blipFill>
            <a:blip r:embed="rId3" cstate="print"/>
            <a:stretch>
              <a:fillRect/>
            </a:stretch>
          </a:blipFill>
        </p:spPr>
        <p:txBody>
          <a:bodyPr wrap="square" lIns="0" tIns="0" rIns="0" bIns="0" rtlCol="0"/>
          <a:lstStyle/>
          <a:p>
            <a:endParaRPr sz="970"/>
          </a:p>
        </p:txBody>
      </p:sp>
      <p:sp>
        <p:nvSpPr>
          <p:cNvPr id="18" name="bk object 18"/>
          <p:cNvSpPr/>
          <p:nvPr/>
        </p:nvSpPr>
        <p:spPr>
          <a:xfrm>
            <a:off x="9268091" y="1365408"/>
            <a:ext cx="1839582" cy="1932296"/>
          </a:xfrm>
          <a:prstGeom prst="rect">
            <a:avLst/>
          </a:prstGeom>
          <a:blipFill>
            <a:blip r:embed="rId4" cstate="print"/>
            <a:stretch>
              <a:fillRect/>
            </a:stretch>
          </a:blipFill>
        </p:spPr>
        <p:txBody>
          <a:bodyPr wrap="square" lIns="0" tIns="0" rIns="0" bIns="0" rtlCol="0"/>
          <a:lstStyle/>
          <a:p>
            <a:endParaRPr sz="97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6580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Slide with 2 large columns</a:t>
            </a:r>
          </a:p>
        </p:txBody>
      </p:sp>
      <p:sp>
        <p:nvSpPr>
          <p:cNvPr id="3" name="Content Placeholder 2"/>
          <p:cNvSpPr>
            <a:spLocks noGrp="1"/>
          </p:cNvSpPr>
          <p:nvPr>
            <p:ph idx="1" hasCustomPrompt="1"/>
          </p:nvPr>
        </p:nvSpPr>
        <p:spPr>
          <a:xfrm>
            <a:off x="381000" y="1828801"/>
            <a:ext cx="5486400" cy="3657601"/>
          </a:xfrm>
        </p:spPr>
        <p:txBody>
          <a:bodyPr>
            <a:normAutofit/>
          </a:bodyPr>
          <a:lstStyle>
            <a:lvl1pPr marL="0" indent="0">
              <a:buNone/>
              <a:defRPr sz="18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hasCustomPrompt="1"/>
          </p:nvPr>
        </p:nvSpPr>
        <p:spPr>
          <a:xfrm>
            <a:off x="6324600" y="1828801"/>
            <a:ext cx="5486400" cy="3657600"/>
          </a:xfrm>
        </p:spPr>
        <p:txBody>
          <a:bodyPr>
            <a:normAutofit/>
          </a:bodyPr>
          <a:lstStyle>
            <a:lvl1pPr marL="0" indent="0">
              <a:buNone/>
              <a:defRPr sz="1800"/>
            </a:lvl1pPr>
          </a:lstStyle>
          <a:p>
            <a:pPr lvl="0"/>
            <a:r>
              <a:rPr lang="en-US" dirty="0"/>
              <a:t>Click to edit text</a:t>
            </a:r>
          </a:p>
        </p:txBody>
      </p:sp>
    </p:spTree>
    <p:extLst>
      <p:ext uri="{BB962C8B-B14F-4D97-AF65-F5344CB8AC3E}">
        <p14:creationId xmlns:p14="http://schemas.microsoft.com/office/powerpoint/2010/main" val="7337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24601" y="1371600"/>
            <a:ext cx="5486400" cy="2387600"/>
          </a:xfrm>
        </p:spPr>
        <p:txBody>
          <a:bodyPr anchor="ctr" anchorCtr="0"/>
          <a:lstStyle>
            <a:lvl1pPr algn="l">
              <a:defRPr sz="6000" baseline="0">
                <a:solidFill>
                  <a:srgbClr val="011323"/>
                </a:solidFill>
                <a:latin typeface="Franklin Gothic Medium" panose="020B0603020102020204" pitchFamily="34" charset="0"/>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324601" y="4114800"/>
            <a:ext cx="5486400" cy="1690352"/>
          </a:xfrm>
        </p:spPr>
        <p:txBody>
          <a:bodyPr>
            <a:normAutofit/>
          </a:bodyPr>
          <a:lstStyle>
            <a:lvl1pPr marL="0" indent="0" algn="l">
              <a:buNone/>
              <a:defRPr sz="2800" baseline="0">
                <a:solidFill>
                  <a:srgbClr val="011323"/>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dirty="0"/>
              <a:t>Click to edit subtitle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280350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1"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25246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Slide with 2 large columns</a:t>
            </a:r>
          </a:p>
        </p:txBody>
      </p:sp>
      <p:sp>
        <p:nvSpPr>
          <p:cNvPr id="3" name="Content Placeholder 2"/>
          <p:cNvSpPr>
            <a:spLocks noGrp="1"/>
          </p:cNvSpPr>
          <p:nvPr>
            <p:ph idx="1" hasCustomPrompt="1"/>
          </p:nvPr>
        </p:nvSpPr>
        <p:spPr>
          <a:xfrm>
            <a:off x="381000" y="1828801"/>
            <a:ext cx="5486400" cy="3657601"/>
          </a:xfrm>
        </p:spPr>
        <p:txBody>
          <a:bodyPr>
            <a:normAutofit/>
          </a:bodyPr>
          <a:lstStyle>
            <a:lvl1pPr marL="0" indent="0">
              <a:buNone/>
              <a:defRPr sz="18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
        <p:nvSpPr>
          <p:cNvPr id="5" name="Content Placeholder 2"/>
          <p:cNvSpPr>
            <a:spLocks noGrp="1"/>
          </p:cNvSpPr>
          <p:nvPr>
            <p:ph idx="13" hasCustomPrompt="1"/>
          </p:nvPr>
        </p:nvSpPr>
        <p:spPr>
          <a:xfrm>
            <a:off x="6324601" y="1828801"/>
            <a:ext cx="5486400" cy="3657600"/>
          </a:xfrm>
        </p:spPr>
        <p:txBody>
          <a:bodyPr>
            <a:normAutofit/>
          </a:bodyPr>
          <a:lstStyle>
            <a:lvl1pPr marL="0" indent="0">
              <a:buNone/>
              <a:defRPr sz="1800"/>
            </a:lvl1pPr>
          </a:lstStyle>
          <a:p>
            <a:pPr lvl="0"/>
            <a:r>
              <a:rPr lang="en-US" dirty="0"/>
              <a:t>Click to edit text</a:t>
            </a:r>
          </a:p>
        </p:txBody>
      </p:sp>
    </p:spTree>
    <p:extLst>
      <p:ext uri="{BB962C8B-B14F-4D97-AF65-F5344CB8AC3E}">
        <p14:creationId xmlns:p14="http://schemas.microsoft.com/office/powerpoint/2010/main" val="36287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11323"/>
                </a:solidFill>
                <a:latin typeface="Franklin Gothic Book"/>
                <a:cs typeface="Franklin Gothic Boo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Slide with 4 columns</a:t>
            </a:r>
          </a:p>
        </p:txBody>
      </p:sp>
      <p:sp>
        <p:nvSpPr>
          <p:cNvPr id="3" name="Content Placeholder 2"/>
          <p:cNvSpPr>
            <a:spLocks noGrp="1"/>
          </p:cNvSpPr>
          <p:nvPr>
            <p:ph idx="1" hasCustomPrompt="1"/>
          </p:nvPr>
        </p:nvSpPr>
        <p:spPr>
          <a:xfrm>
            <a:off x="381001" y="1828801"/>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
        <p:nvSpPr>
          <p:cNvPr id="5" name="Content Placeholder 2"/>
          <p:cNvSpPr>
            <a:spLocks noGrp="1"/>
          </p:cNvSpPr>
          <p:nvPr>
            <p:ph idx="13" hasCustomPrompt="1"/>
          </p:nvPr>
        </p:nvSpPr>
        <p:spPr>
          <a:xfrm>
            <a:off x="6324601" y="1828801"/>
            <a:ext cx="2514600" cy="4117975"/>
          </a:xfrm>
        </p:spPr>
        <p:txBody>
          <a:bodyPr>
            <a:normAutofit/>
          </a:bodyPr>
          <a:lstStyle>
            <a:lvl1pPr marL="0" indent="0">
              <a:buNone/>
              <a:defRPr sz="1200"/>
            </a:lvl1pPr>
          </a:lstStyle>
          <a:p>
            <a:pPr lvl="0"/>
            <a:r>
              <a:rPr lang="en-US" dirty="0"/>
              <a:t>Click to edit text</a:t>
            </a:r>
          </a:p>
        </p:txBody>
      </p:sp>
      <p:sp>
        <p:nvSpPr>
          <p:cNvPr id="7" name="Content Placeholder 2"/>
          <p:cNvSpPr>
            <a:spLocks noGrp="1"/>
          </p:cNvSpPr>
          <p:nvPr>
            <p:ph idx="14" hasCustomPrompt="1"/>
          </p:nvPr>
        </p:nvSpPr>
        <p:spPr>
          <a:xfrm>
            <a:off x="3352800" y="1828801"/>
            <a:ext cx="2514600" cy="4117975"/>
          </a:xfrm>
        </p:spPr>
        <p:txBody>
          <a:bodyPr>
            <a:normAutofit/>
          </a:bodyPr>
          <a:lstStyle>
            <a:lvl1pPr marL="0" indent="0">
              <a:buNone/>
              <a:defRPr sz="1200" baseline="0"/>
            </a:lvl1pPr>
          </a:lstStyle>
          <a:p>
            <a:pPr lvl="0"/>
            <a:r>
              <a:rPr lang="en-US" dirty="0"/>
              <a:t>Click to edit text</a:t>
            </a:r>
          </a:p>
        </p:txBody>
      </p:sp>
      <p:sp>
        <p:nvSpPr>
          <p:cNvPr id="8" name="Content Placeholder 2"/>
          <p:cNvSpPr>
            <a:spLocks noGrp="1"/>
          </p:cNvSpPr>
          <p:nvPr>
            <p:ph idx="15" hasCustomPrompt="1"/>
          </p:nvPr>
        </p:nvSpPr>
        <p:spPr>
          <a:xfrm>
            <a:off x="9296401" y="1828801"/>
            <a:ext cx="2514600" cy="4117975"/>
          </a:xfrm>
        </p:spPr>
        <p:txBody>
          <a:bodyPr>
            <a:normAutofit/>
          </a:bodyPr>
          <a:lstStyle>
            <a:lvl1pPr marL="0" indent="0">
              <a:buNone/>
              <a:defRPr sz="1200"/>
            </a:lvl1pPr>
          </a:lstStyle>
          <a:p>
            <a:pPr lvl="0"/>
            <a:r>
              <a:rPr lang="en-US" dirty="0"/>
              <a:t>Click to edit text</a:t>
            </a:r>
          </a:p>
        </p:txBody>
      </p:sp>
    </p:spTree>
    <p:extLst>
      <p:ext uri="{BB962C8B-B14F-4D97-AF65-F5344CB8AC3E}">
        <p14:creationId xmlns:p14="http://schemas.microsoft.com/office/powerpoint/2010/main" val="3700298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Project slide with numbers</a:t>
            </a:r>
          </a:p>
        </p:txBody>
      </p:sp>
      <p:sp>
        <p:nvSpPr>
          <p:cNvPr id="3" name="Content Placeholder 2"/>
          <p:cNvSpPr>
            <a:spLocks noGrp="1"/>
          </p:cNvSpPr>
          <p:nvPr>
            <p:ph idx="1" hasCustomPrompt="1"/>
          </p:nvPr>
        </p:nvSpPr>
        <p:spPr>
          <a:xfrm>
            <a:off x="381001" y="2757269"/>
            <a:ext cx="2514600" cy="3189506"/>
          </a:xfrm>
        </p:spPr>
        <p:txBody>
          <a:bodyPr>
            <a:normAutofit/>
          </a:bodyPr>
          <a:lstStyle>
            <a:lvl1pPr marL="0" indent="0">
              <a:buNone/>
              <a:defRPr sz="10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5" name="Content Placeholder 2"/>
          <p:cNvSpPr>
            <a:spLocks noGrp="1"/>
          </p:cNvSpPr>
          <p:nvPr>
            <p:ph idx="13" hasCustomPrompt="1"/>
          </p:nvPr>
        </p:nvSpPr>
        <p:spPr>
          <a:xfrm>
            <a:off x="3352801" y="1828801"/>
            <a:ext cx="5486400" cy="3657600"/>
          </a:xfrm>
        </p:spPr>
        <p:txBody>
          <a:bodyPr/>
          <a:lstStyle>
            <a:lvl1pPr marL="0" indent="0">
              <a:buNone/>
              <a:defRPr/>
            </a:lvl1pPr>
          </a:lstStyle>
          <a:p>
            <a:pPr lvl="0"/>
            <a:r>
              <a:rPr lang="en-US" dirty="0"/>
              <a:t>Spot for image</a:t>
            </a:r>
          </a:p>
        </p:txBody>
      </p:sp>
      <p:sp>
        <p:nvSpPr>
          <p:cNvPr id="7" name="Content Placeholder 2"/>
          <p:cNvSpPr>
            <a:spLocks noGrp="1"/>
          </p:cNvSpPr>
          <p:nvPr>
            <p:ph idx="14" hasCustomPrompt="1"/>
          </p:nvPr>
        </p:nvSpPr>
        <p:spPr>
          <a:xfrm>
            <a:off x="9322189" y="2300070"/>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322189" y="1842869"/>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9" y="3676357"/>
            <a:ext cx="2488812" cy="452513"/>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9" y="3219157"/>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9"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9" y="4590757"/>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5" name="Content Placeholder 2"/>
          <p:cNvSpPr>
            <a:spLocks noGrp="1"/>
          </p:cNvSpPr>
          <p:nvPr>
            <p:ph idx="20" hasCustomPrompt="1"/>
          </p:nvPr>
        </p:nvSpPr>
        <p:spPr>
          <a:xfrm>
            <a:off x="381001" y="1845969"/>
            <a:ext cx="2514600" cy="897232"/>
          </a:xfrm>
        </p:spPr>
        <p:txBody>
          <a:bodyPr>
            <a:normAutofit/>
          </a:bodyPr>
          <a:lstStyle>
            <a:lvl1pPr marL="0" indent="0">
              <a:buNone/>
              <a:defRPr sz="12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932521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Project slide 2 columns and image</a:t>
            </a:r>
          </a:p>
        </p:txBody>
      </p:sp>
      <p:sp>
        <p:nvSpPr>
          <p:cNvPr id="3" name="Content Placeholder 2"/>
          <p:cNvSpPr>
            <a:spLocks noGrp="1"/>
          </p:cNvSpPr>
          <p:nvPr>
            <p:ph idx="1" hasCustomPrompt="1"/>
          </p:nvPr>
        </p:nvSpPr>
        <p:spPr>
          <a:xfrm>
            <a:off x="381001" y="1828801"/>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3352800" y="1828801"/>
            <a:ext cx="2514600" cy="4117975"/>
          </a:xfrm>
        </p:spPr>
        <p:txBody>
          <a:bodyPr>
            <a:normAutofit/>
          </a:bodyPr>
          <a:lstStyle>
            <a:lvl1pPr marL="0" indent="0">
              <a:buNone/>
              <a:defRPr sz="1200"/>
            </a:lvl1pPr>
          </a:lstStyle>
          <a:p>
            <a:pPr lvl="0"/>
            <a:r>
              <a:rPr lang="en-US" dirty="0"/>
              <a:t>Click to edit text</a:t>
            </a:r>
          </a:p>
        </p:txBody>
      </p:sp>
      <p:sp>
        <p:nvSpPr>
          <p:cNvPr id="8" name="Content Placeholder 2"/>
          <p:cNvSpPr>
            <a:spLocks noGrp="1"/>
          </p:cNvSpPr>
          <p:nvPr>
            <p:ph idx="15" hasCustomPrompt="1"/>
          </p:nvPr>
        </p:nvSpPr>
        <p:spPr>
          <a:xfrm>
            <a:off x="6324601" y="1828801"/>
            <a:ext cx="5486400" cy="3657600"/>
          </a:xfrm>
        </p:spPr>
        <p:txBody>
          <a:bodyPr>
            <a:normAutofit/>
          </a:bodyPr>
          <a:lstStyle>
            <a:lvl1pPr marL="0" indent="0">
              <a:buNone/>
              <a:defRPr sz="1800"/>
            </a:lvl1pPr>
          </a:lstStyle>
          <a:p>
            <a:pPr lvl="0"/>
            <a:r>
              <a:rPr lang="en-US" dirty="0"/>
              <a:t>Spot for image</a:t>
            </a:r>
          </a:p>
        </p:txBody>
      </p:sp>
    </p:spTree>
    <p:extLst>
      <p:ext uri="{BB962C8B-B14F-4D97-AF65-F5344CB8AC3E}">
        <p14:creationId xmlns:p14="http://schemas.microsoft.com/office/powerpoint/2010/main" val="280740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1" y="457201"/>
            <a:ext cx="8458200" cy="5943599"/>
          </a:xfrm>
        </p:spPr>
        <p:txBody>
          <a:bodyPr>
            <a:normAutofit/>
          </a:bodyPr>
          <a:lstStyle>
            <a:lvl1pPr marL="0" indent="0">
              <a:buNone/>
              <a:defRPr sz="3599">
                <a:solidFill>
                  <a:srgbClr val="2EB1D1"/>
                </a:solidFill>
                <a:latin typeface="Franklin Gothic Book" panose="020B0503020102020204" pitchFamily="34" charset="0"/>
              </a:defRPr>
            </a:lvl1pPr>
          </a:lstStyle>
          <a:p>
            <a:pPr lvl="0"/>
            <a:r>
              <a:rPr lang="en-US" dirty="0"/>
              <a:t>Picture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
        <p:nvSpPr>
          <p:cNvPr id="4" name="Content Placeholder 2"/>
          <p:cNvSpPr>
            <a:spLocks noGrp="1"/>
          </p:cNvSpPr>
          <p:nvPr>
            <p:ph idx="13" hasCustomPrompt="1"/>
          </p:nvPr>
        </p:nvSpPr>
        <p:spPr>
          <a:xfrm>
            <a:off x="381001" y="2743201"/>
            <a:ext cx="2514600" cy="3203575"/>
          </a:xfrm>
        </p:spPr>
        <p:txBody>
          <a:bodyPr>
            <a:normAutofit/>
          </a:bodyPr>
          <a:lstStyle>
            <a:lvl1pPr marL="0" indent="0">
              <a:buNone/>
              <a:defRPr sz="1200"/>
            </a:lvl1pPr>
          </a:lstStyle>
          <a:p>
            <a:pPr lvl="0"/>
            <a:r>
              <a:rPr lang="en-US" dirty="0"/>
              <a:t>Click to edit text</a:t>
            </a:r>
          </a:p>
        </p:txBody>
      </p:sp>
      <p:sp>
        <p:nvSpPr>
          <p:cNvPr id="5" name="Content Placeholder 2"/>
          <p:cNvSpPr>
            <a:spLocks noGrp="1"/>
          </p:cNvSpPr>
          <p:nvPr>
            <p:ph idx="14" hasCustomPrompt="1"/>
          </p:nvPr>
        </p:nvSpPr>
        <p:spPr>
          <a:xfrm>
            <a:off x="381001" y="1828801"/>
            <a:ext cx="2514600" cy="914400"/>
          </a:xfrm>
        </p:spPr>
        <p:txBody>
          <a:bodyPr>
            <a:normAutofit/>
          </a:bodyPr>
          <a:lstStyle>
            <a:lvl1pPr marL="0" indent="0">
              <a:buNone/>
              <a:defRPr sz="18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2690523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Numbers Slide</a:t>
            </a:r>
          </a:p>
        </p:txBody>
      </p:sp>
      <p:sp>
        <p:nvSpPr>
          <p:cNvPr id="3" name="Content Placeholder 2"/>
          <p:cNvSpPr>
            <a:spLocks noGrp="1"/>
          </p:cNvSpPr>
          <p:nvPr>
            <p:ph idx="1"/>
          </p:nvPr>
        </p:nvSpPr>
        <p:spPr>
          <a:xfrm>
            <a:off x="381001" y="4567877"/>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9296401" y="2300070"/>
            <a:ext cx="2514600"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296401" y="1842869"/>
            <a:ext cx="2514600"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9" y="3676356"/>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9" y="3219157"/>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9"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9" y="4590757"/>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9" name="Content Placeholder 8"/>
          <p:cNvSpPr>
            <a:spLocks noGrp="1"/>
          </p:cNvSpPr>
          <p:nvPr>
            <p:ph sz="quarter" idx="22"/>
          </p:nvPr>
        </p:nvSpPr>
        <p:spPr>
          <a:xfrm>
            <a:off x="381001" y="1828801"/>
            <a:ext cx="2514600" cy="2303463"/>
          </a:xfrm>
        </p:spPr>
        <p:txBody>
          <a:bodyPr/>
          <a:lstStyle/>
          <a:p>
            <a:pPr lvl="0"/>
            <a:endParaRPr lang="en-US" dirty="0"/>
          </a:p>
        </p:txBody>
      </p:sp>
      <p:sp>
        <p:nvSpPr>
          <p:cNvPr id="17" name="Content Placeholder 8"/>
          <p:cNvSpPr>
            <a:spLocks noGrp="1"/>
          </p:cNvSpPr>
          <p:nvPr>
            <p:ph sz="quarter" idx="23"/>
          </p:nvPr>
        </p:nvSpPr>
        <p:spPr>
          <a:xfrm>
            <a:off x="3345180" y="1854593"/>
            <a:ext cx="2514600" cy="2260208"/>
          </a:xfrm>
        </p:spPr>
        <p:txBody>
          <a:bodyPr/>
          <a:lstStyle/>
          <a:p>
            <a:pPr lvl="0"/>
            <a:endParaRPr lang="en-US" dirty="0"/>
          </a:p>
        </p:txBody>
      </p:sp>
      <p:sp>
        <p:nvSpPr>
          <p:cNvPr id="18" name="Content Placeholder 8"/>
          <p:cNvSpPr>
            <a:spLocks noGrp="1"/>
          </p:cNvSpPr>
          <p:nvPr>
            <p:ph sz="quarter" idx="24"/>
          </p:nvPr>
        </p:nvSpPr>
        <p:spPr>
          <a:xfrm>
            <a:off x="6350388" y="1842870"/>
            <a:ext cx="2488812" cy="2271932"/>
          </a:xfrm>
        </p:spPr>
        <p:txBody>
          <a:bodyPr/>
          <a:lstStyle/>
          <a:p>
            <a:pPr lvl="0"/>
            <a:endParaRPr lang="en-US" dirty="0"/>
          </a:p>
        </p:txBody>
      </p:sp>
      <p:sp>
        <p:nvSpPr>
          <p:cNvPr id="19" name="Content Placeholder 2"/>
          <p:cNvSpPr>
            <a:spLocks noGrp="1"/>
          </p:cNvSpPr>
          <p:nvPr>
            <p:ph idx="25"/>
          </p:nvPr>
        </p:nvSpPr>
        <p:spPr>
          <a:xfrm>
            <a:off x="381001"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0" name="Content Placeholder 2"/>
          <p:cNvSpPr>
            <a:spLocks noGrp="1"/>
          </p:cNvSpPr>
          <p:nvPr>
            <p:ph idx="26"/>
          </p:nvPr>
        </p:nvSpPr>
        <p:spPr>
          <a:xfrm>
            <a:off x="3352800" y="4577709"/>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1" name="Content Placeholder 2"/>
          <p:cNvSpPr>
            <a:spLocks noGrp="1"/>
          </p:cNvSpPr>
          <p:nvPr>
            <p:ph idx="27"/>
          </p:nvPr>
        </p:nvSpPr>
        <p:spPr>
          <a:xfrm>
            <a:off x="3352800"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2" name="Content Placeholder 2"/>
          <p:cNvSpPr>
            <a:spLocks noGrp="1"/>
          </p:cNvSpPr>
          <p:nvPr>
            <p:ph idx="28"/>
          </p:nvPr>
        </p:nvSpPr>
        <p:spPr>
          <a:xfrm>
            <a:off x="6324601" y="4586070"/>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3" name="Content Placeholder 2"/>
          <p:cNvSpPr>
            <a:spLocks noGrp="1"/>
          </p:cNvSpPr>
          <p:nvPr>
            <p:ph idx="29"/>
          </p:nvPr>
        </p:nvSpPr>
        <p:spPr>
          <a:xfrm>
            <a:off x="6324601" y="5062934"/>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033468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Full width slide</a:t>
            </a:r>
          </a:p>
        </p:txBody>
      </p:sp>
      <p:sp>
        <p:nvSpPr>
          <p:cNvPr id="3" name="Content Placeholder 2"/>
          <p:cNvSpPr>
            <a:spLocks noGrp="1"/>
          </p:cNvSpPr>
          <p:nvPr>
            <p:ph idx="1" hasCustomPrompt="1"/>
          </p:nvPr>
        </p:nvSpPr>
        <p:spPr>
          <a:xfrm>
            <a:off x="381000" y="1825626"/>
            <a:ext cx="11430000" cy="4117975"/>
          </a:xfrm>
        </p:spPr>
        <p:txBody>
          <a:bodyPr/>
          <a:lstStyle>
            <a:lvl1pPr marL="0" indent="0" algn="l">
              <a:buNone/>
              <a:defRPr/>
            </a:lvl1pPr>
          </a:lstStyle>
          <a:p>
            <a:pPr lvl="0"/>
            <a:r>
              <a:rPr lang="en-US" dirty="0"/>
              <a:t>Click to add content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2640922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115506577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1"/>
            <a:ext cx="11430000" cy="914400"/>
          </a:xfrm>
        </p:spPr>
        <p:txBody>
          <a:bodyPr>
            <a:normAutofit/>
          </a:bodyPr>
          <a:lstStyle>
            <a:lvl1pPr>
              <a:defRPr sz="3599">
                <a:solidFill>
                  <a:srgbClr val="011323"/>
                </a:solidFill>
                <a:latin typeface="Franklin Gothic Medium" panose="020B0603020102020204" pitchFamily="34" charset="0"/>
              </a:defRPr>
            </a:lvl1pPr>
          </a:lstStyle>
          <a:p>
            <a:r>
              <a:rPr lang="en-US" dirty="0"/>
              <a:t>Slide with 2 large columns</a:t>
            </a:r>
          </a:p>
        </p:txBody>
      </p:sp>
      <p:sp>
        <p:nvSpPr>
          <p:cNvPr id="3" name="Content Placeholder 2"/>
          <p:cNvSpPr>
            <a:spLocks noGrp="1"/>
          </p:cNvSpPr>
          <p:nvPr>
            <p:ph idx="1" hasCustomPrompt="1"/>
          </p:nvPr>
        </p:nvSpPr>
        <p:spPr>
          <a:xfrm>
            <a:off x="381000" y="1828801"/>
            <a:ext cx="5486400" cy="3657601"/>
          </a:xfrm>
        </p:spPr>
        <p:txBody>
          <a:bodyPr>
            <a:normAutofit/>
          </a:bodyPr>
          <a:lstStyle>
            <a:lvl1pPr marL="0" indent="0">
              <a:buNone/>
              <a:defRPr sz="1800"/>
            </a:lvl1pPr>
          </a:lstStyle>
          <a:p>
            <a:pPr lvl="0"/>
            <a:r>
              <a:rPr lang="en-US" dirty="0"/>
              <a:t>Click to edit text</a:t>
            </a:r>
          </a:p>
        </p:txBody>
      </p:sp>
      <p:sp>
        <p:nvSpPr>
          <p:cNvPr id="6" name="Slide Number Placeholder 5"/>
          <p:cNvSpPr>
            <a:spLocks noGrp="1"/>
          </p:cNvSpPr>
          <p:nvPr>
            <p:ph type="sldNum" sz="quarter" idx="12"/>
          </p:nvPr>
        </p:nvSpPr>
        <p:spPr>
          <a:xfrm>
            <a:off x="6001825" y="6366868"/>
            <a:ext cx="188352" cy="166200"/>
          </a:xfrm>
        </p:spPr>
        <p:txBody>
          <a:bodyPr/>
          <a:lstStyle/>
          <a:p>
            <a:fld id="{4749BECD-3273-4FE3-BD63-F549C359A7E1}" type="slidenum">
              <a:rPr lang="en-US" smtClean="0"/>
              <a:t>‹#›</a:t>
            </a:fld>
            <a:endParaRPr lang="en-US" dirty="0"/>
          </a:p>
        </p:txBody>
      </p:sp>
      <p:sp>
        <p:nvSpPr>
          <p:cNvPr id="5" name="Content Placeholder 2"/>
          <p:cNvSpPr>
            <a:spLocks noGrp="1"/>
          </p:cNvSpPr>
          <p:nvPr>
            <p:ph idx="13" hasCustomPrompt="1"/>
          </p:nvPr>
        </p:nvSpPr>
        <p:spPr>
          <a:xfrm>
            <a:off x="6324601" y="1828801"/>
            <a:ext cx="5486400" cy="3657600"/>
          </a:xfrm>
        </p:spPr>
        <p:txBody>
          <a:bodyPr>
            <a:normAutofit/>
          </a:bodyPr>
          <a:lstStyle>
            <a:lvl1pPr marL="0" indent="0">
              <a:buNone/>
              <a:defRPr sz="1800"/>
            </a:lvl1pPr>
          </a:lstStyle>
          <a:p>
            <a:pPr lvl="0"/>
            <a:r>
              <a:rPr lang="en-US" dirty="0"/>
              <a:t>Click to edit text</a:t>
            </a:r>
          </a:p>
        </p:txBody>
      </p:sp>
    </p:spTree>
    <p:extLst>
      <p:ext uri="{BB962C8B-B14F-4D97-AF65-F5344CB8AC3E}">
        <p14:creationId xmlns:p14="http://schemas.microsoft.com/office/powerpoint/2010/main" val="1285379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Bullets &amp; Photo">
    <p:spTree>
      <p:nvGrpSpPr>
        <p:cNvPr id="1" name=""/>
        <p:cNvGrpSpPr/>
        <p:nvPr/>
      </p:nvGrpSpPr>
      <p:grpSpPr>
        <a:xfrm>
          <a:off x="0" y="0"/>
          <a:ext cx="0" cy="0"/>
          <a:chOff x="0" y="0"/>
          <a:chExt cx="0" cy="0"/>
        </a:xfrm>
      </p:grpSpPr>
      <p:sp>
        <p:nvSpPr>
          <p:cNvPr id="84" name="Image"/>
          <p:cNvSpPr>
            <a:spLocks noGrp="1"/>
          </p:cNvSpPr>
          <p:nvPr>
            <p:ph type="pic" sz="half" idx="13"/>
          </p:nvPr>
        </p:nvSpPr>
        <p:spPr>
          <a:xfrm>
            <a:off x="6584950" y="715819"/>
            <a:ext cx="4762500" cy="5507182"/>
          </a:xfrm>
          <a:prstGeom prst="rect">
            <a:avLst/>
          </a:prstGeom>
        </p:spPr>
        <p:txBody>
          <a:bodyPr lIns="91439" tIns="45719" rIns="91439" bIns="45719" anchor="t">
            <a:noAutofit/>
          </a:bodyPr>
          <a:lstStyle/>
          <a:p>
            <a:endParaRPr dirty="0"/>
          </a:p>
        </p:txBody>
      </p:sp>
      <p:sp>
        <p:nvSpPr>
          <p:cNvPr id="85" name="Title Text"/>
          <p:cNvSpPr txBox="1">
            <a:spLocks noGrp="1"/>
          </p:cNvSpPr>
          <p:nvPr>
            <p:ph type="title"/>
          </p:nvPr>
        </p:nvSpPr>
        <p:spPr>
          <a:xfrm>
            <a:off x="787401" y="715818"/>
            <a:ext cx="5168900" cy="548467"/>
          </a:xfrm>
          <a:prstGeom prst="rect">
            <a:avLst/>
          </a:prstGeom>
        </p:spPr>
        <p:txBody>
          <a:bodyPr/>
          <a:lstStyle/>
          <a:p>
            <a:r>
              <a:t>Title Text</a:t>
            </a:r>
          </a:p>
        </p:txBody>
      </p:sp>
      <p:sp>
        <p:nvSpPr>
          <p:cNvPr id="7" name="Body Level One…"/>
          <p:cNvSpPr txBox="1">
            <a:spLocks noGrp="1"/>
          </p:cNvSpPr>
          <p:nvPr>
            <p:ph idx="14"/>
          </p:nvPr>
        </p:nvSpPr>
        <p:spPr>
          <a:xfrm>
            <a:off x="787401" y="1641232"/>
            <a:ext cx="5168900" cy="458176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9862763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7" name="Title 1"/>
          <p:cNvSpPr>
            <a:spLocks noGrp="1"/>
          </p:cNvSpPr>
          <p:nvPr userDrawn="1">
            <p:ph type="title"/>
          </p:nvPr>
        </p:nvSpPr>
        <p:spPr>
          <a:xfrm>
            <a:off x="282259" y="308659"/>
            <a:ext cx="7833789" cy="507829"/>
          </a:xfrm>
        </p:spPr>
        <p:txBody>
          <a:bodyPr/>
          <a:lstStyle/>
          <a:p>
            <a:r>
              <a:rPr lang="en-US"/>
              <a:t>Click to edit Master title style</a:t>
            </a:r>
          </a:p>
        </p:txBody>
      </p:sp>
      <p:sp>
        <p:nvSpPr>
          <p:cNvPr id="4" name="Text Placeholder 3"/>
          <p:cNvSpPr>
            <a:spLocks noGrp="1"/>
          </p:cNvSpPr>
          <p:nvPr>
            <p:ph type="body" sz="quarter" idx="10"/>
          </p:nvPr>
        </p:nvSpPr>
        <p:spPr>
          <a:xfrm>
            <a:off x="505884" y="1238249"/>
            <a:ext cx="10645337" cy="1259623"/>
          </a:xfrm>
          <a:prstGeom prst="rect">
            <a:avLst/>
          </a:prstGeom>
        </p:spPr>
        <p:txBody>
          <a:bodyPr/>
          <a:lstStyle>
            <a:lvl1pPr>
              <a:defRPr>
                <a:solidFill>
                  <a:srgbClr val="0B0C0D"/>
                </a:solidFill>
              </a:defRPr>
            </a:lvl1pPr>
            <a:lvl2pPr>
              <a:defRPr>
                <a:solidFill>
                  <a:srgbClr val="0B0C0D"/>
                </a:solidFill>
              </a:defRPr>
            </a:lvl2pPr>
            <a:lvl3pPr>
              <a:defRPr>
                <a:solidFill>
                  <a:srgbClr val="0B0C0D"/>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6796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11323"/>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70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1"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1177696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566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1"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1669560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5499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1323"/>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0368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1323"/>
                </a:solidFill>
                <a:latin typeface="Franklin Gothic Medium"/>
                <a:cs typeface="Franklin Gothic Medium"/>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5443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1323"/>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4312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0079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Oval 3"/>
          <p:cNvSpPr/>
          <p:nvPr userDrawn="1"/>
        </p:nvSpPr>
        <p:spPr>
          <a:xfrm>
            <a:off x="1354667" y="2695575"/>
            <a:ext cx="1955800" cy="1470025"/>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ctrTitle"/>
          </p:nvPr>
        </p:nvSpPr>
        <p:spPr>
          <a:xfrm>
            <a:off x="3699933" y="2696131"/>
            <a:ext cx="7882467" cy="1470025"/>
          </a:xfrm>
          <a:prstGeom prst="rect">
            <a:avLst/>
          </a:prstGeom>
        </p:spPr>
        <p:txBody>
          <a:bodyPr/>
          <a:lstStyle>
            <a:lvl1pPr>
              <a:defRPr sz="2800">
                <a:solidFill>
                  <a:schemeClr val="bg2"/>
                </a:solidFill>
              </a:defRPr>
            </a:lvl1pPr>
          </a:lstStyle>
          <a:p>
            <a:r>
              <a:rPr lang="en-US"/>
              <a:t>Click to edit Master title style</a:t>
            </a:r>
            <a:endParaRPr lang="en-US" dirty="0"/>
          </a:p>
        </p:txBody>
      </p:sp>
      <p:sp>
        <p:nvSpPr>
          <p:cNvPr id="8" name="Picture Placeholder 7"/>
          <p:cNvSpPr>
            <a:spLocks noGrp="1"/>
          </p:cNvSpPr>
          <p:nvPr>
            <p:ph type="pic" sz="quarter" idx="13"/>
          </p:nvPr>
        </p:nvSpPr>
        <p:spPr>
          <a:xfrm>
            <a:off x="1623269" y="2928461"/>
            <a:ext cx="1341591" cy="999849"/>
          </a:xfrm>
          <a:prstGeom prst="rect">
            <a:avLst/>
          </a:prstGeom>
        </p:spPr>
        <p:txBody>
          <a:bodyPr vert="horz" anchor="ctr"/>
          <a:lstStyle>
            <a:lvl1pPr marL="0" indent="0" algn="ctr">
              <a:buNone/>
              <a:defRPr sz="900" baseline="0">
                <a:solidFill>
                  <a:srgbClr val="003DA1"/>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53253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789517" y="678730"/>
            <a:ext cx="10972800" cy="686037"/>
          </a:xfrm>
          <a:prstGeom prst="rect">
            <a:avLst/>
          </a:prstGeom>
        </p:spPr>
        <p:txBody>
          <a:bodyPr anchor="b"/>
          <a:lstStyle>
            <a:lvl1pPr>
              <a:defRPr sz="2800">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789518" y="1616508"/>
            <a:ext cx="10848301" cy="3913187"/>
          </a:xfrm>
          <a:prstGeom prst="rect">
            <a:avLst/>
          </a:prstGeom>
        </p:spPr>
        <p:txBody>
          <a:bodyPr vert="horz"/>
          <a:lstStyle>
            <a:lvl1pPr marL="0" indent="0">
              <a:buNone/>
              <a:defRPr sz="2000">
                <a:solidFill>
                  <a:schemeClr val="bg2"/>
                </a:solidFill>
              </a:defRPr>
            </a:lvl1pPr>
            <a:lvl2pPr marL="457200" indent="0">
              <a:buNone/>
              <a:defRPr sz="1400">
                <a:solidFill>
                  <a:srgbClr val="444444"/>
                </a:solidFill>
              </a:defRPr>
            </a:lvl2pPr>
            <a:lvl3pPr marL="914400" indent="0">
              <a:buNone/>
              <a:defRPr sz="1400">
                <a:solidFill>
                  <a:srgbClr val="444444"/>
                </a:solidFill>
              </a:defRPr>
            </a:lvl3pPr>
            <a:lvl4pPr marL="1371600" indent="0">
              <a:buNone/>
              <a:defRPr sz="1400">
                <a:solidFill>
                  <a:srgbClr val="444444"/>
                </a:solidFill>
              </a:defRPr>
            </a:lvl4pPr>
            <a:lvl5pPr marL="1828800" indent="0">
              <a:buNone/>
              <a:defRPr sz="1400">
                <a:solidFill>
                  <a:srgbClr val="444444"/>
                </a:solidFill>
              </a:defRPr>
            </a:lvl5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3024351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image slide">
    <p:spTree>
      <p:nvGrpSpPr>
        <p:cNvPr id="1" name=""/>
        <p:cNvGrpSpPr/>
        <p:nvPr/>
      </p:nvGrpSpPr>
      <p:grpSpPr>
        <a:xfrm>
          <a:off x="0" y="0"/>
          <a:ext cx="0" cy="0"/>
          <a:chOff x="0" y="0"/>
          <a:chExt cx="0" cy="0"/>
        </a:xfrm>
      </p:grpSpPr>
      <p:sp>
        <p:nvSpPr>
          <p:cNvPr id="5" name="TextBox 1"/>
          <p:cNvSpPr txBox="1">
            <a:spLocks noChangeArrowheads="1"/>
          </p:cNvSpPr>
          <p:nvPr userDrawn="1"/>
        </p:nvSpPr>
        <p:spPr bwMode="auto">
          <a:xfrm>
            <a:off x="8528051" y="1374776"/>
            <a:ext cx="320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200"/>
              <a:t>Image Size: 3" wide x 5.5" high</a:t>
            </a:r>
          </a:p>
          <a:p>
            <a:r>
              <a:rPr lang="is-IS" altLang="en-US" sz="1200"/>
              <a:t>Image Position: X:6.99  Y:0.75</a:t>
            </a:r>
            <a:endParaRPr lang="en-US" altLang="en-US" sz="1200"/>
          </a:p>
        </p:txBody>
      </p:sp>
      <p:sp>
        <p:nvSpPr>
          <p:cNvPr id="2" name="Title 1"/>
          <p:cNvSpPr>
            <a:spLocks noGrp="1"/>
          </p:cNvSpPr>
          <p:nvPr>
            <p:ph type="title"/>
          </p:nvPr>
        </p:nvSpPr>
        <p:spPr>
          <a:xfrm>
            <a:off x="789518" y="667184"/>
            <a:ext cx="7323089" cy="686037"/>
          </a:xfrm>
          <a:prstGeom prst="rect">
            <a:avLst/>
          </a:prstGeom>
        </p:spPr>
        <p:txBody>
          <a:bodyPr anchor="b"/>
          <a:lstStyle>
            <a:lvl1pPr>
              <a:defRPr sz="28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793986" y="1604818"/>
            <a:ext cx="7307695" cy="3913910"/>
          </a:xfrm>
          <a:prstGeom prst="rect">
            <a:avLst/>
          </a:prstGeom>
        </p:spPr>
        <p:txBody>
          <a:bodyPr/>
          <a:lstStyle>
            <a:lvl1pPr marL="0" indent="0">
              <a:buNone/>
              <a:defRPr sz="2000">
                <a:solidFill>
                  <a:srgbClr val="003DA1"/>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Font typeface="Arial"/>
              <a:buNone/>
              <a:defRPr sz="1400">
                <a:solidFill>
                  <a:schemeClr val="tx2"/>
                </a:solidFill>
              </a:defRPr>
            </a:lvl5p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0"/>
          </p:nvPr>
        </p:nvSpPr>
        <p:spPr>
          <a:xfrm>
            <a:off x="8528051" y="683140"/>
            <a:ext cx="3651757" cy="5006149"/>
          </a:xfrm>
          <a:prstGeom prst="rect">
            <a:avLst/>
          </a:prstGeom>
          <a:noFill/>
        </p:spPr>
        <p:txBody>
          <a:bodyPr vert="horz"/>
          <a:lstStyle>
            <a:lvl1pPr marL="0" indent="0">
              <a:buNone/>
              <a:defRPr sz="1100" baseline="0">
                <a:solidFill>
                  <a:srgbClr val="444444"/>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624257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ab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59884" y="681324"/>
            <a:ext cx="10972800" cy="685800"/>
          </a:xfrm>
          <a:prstGeom prst="rect">
            <a:avLst/>
          </a:prstGeom>
        </p:spPr>
        <p:txBody>
          <a:bodyPr vert="horz" anchor="b"/>
          <a:lstStyle>
            <a:lvl1pPr marL="0" indent="0">
              <a:buNone/>
              <a:defRPr sz="2800">
                <a:solidFill>
                  <a:schemeClr val="bg2"/>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11" name="Table Placeholder 10"/>
          <p:cNvSpPr>
            <a:spLocks noGrp="1"/>
          </p:cNvSpPr>
          <p:nvPr>
            <p:ph type="tbl" sz="quarter" idx="14"/>
          </p:nvPr>
        </p:nvSpPr>
        <p:spPr>
          <a:xfrm>
            <a:off x="759885" y="1604818"/>
            <a:ext cx="7977716" cy="3683000"/>
          </a:xfrm>
          <a:prstGeom prst="rect">
            <a:avLst/>
          </a:prstGeom>
        </p:spPr>
        <p:txBody>
          <a:bodyPr vert="horz"/>
          <a:lstStyle>
            <a:lvl1pPr marL="0" indent="0">
              <a:buNone/>
              <a:defRPr>
                <a:solidFill>
                  <a:schemeClr val="bg2"/>
                </a:solidFill>
              </a:defRPr>
            </a:lvl1pPr>
          </a:lstStyle>
          <a:p>
            <a:pPr lvl="0"/>
            <a:endParaRPr lang="en-US" noProof="0"/>
          </a:p>
        </p:txBody>
      </p:sp>
      <p:sp>
        <p:nvSpPr>
          <p:cNvPr id="4" name="Date Placeholder 3"/>
          <p:cNvSpPr>
            <a:spLocks noGrp="1"/>
          </p:cNvSpPr>
          <p:nvPr>
            <p:ph type="dt" sz="half" idx="15"/>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76E5C7-DE50-7042-BE05-449473B6070C}" type="datetime1">
              <a:rPr lang="en-US" altLang="en-US"/>
              <a:pPr>
                <a:defRPr/>
              </a:pPr>
              <a:t>11/14/2019</a:t>
            </a:fld>
            <a:endParaRPr lang="en-US" altLang="en-US"/>
          </a:p>
        </p:txBody>
      </p:sp>
      <p:sp>
        <p:nvSpPr>
          <p:cNvPr id="5" name="Footer Placeholder 4"/>
          <p:cNvSpPr>
            <a:spLocks noGrp="1"/>
          </p:cNvSpPr>
          <p:nvPr>
            <p:ph type="ftr" sz="quarter" idx="16"/>
          </p:nvPr>
        </p:nvSpPr>
        <p:spPr>
          <a:xfrm>
            <a:off x="4165600" y="6356351"/>
            <a:ext cx="3860800" cy="365125"/>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7"/>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C9B34A8-E10D-C449-B694-3431D109E640}" type="slidenum">
              <a:rPr lang="en-US" altLang="en-US"/>
              <a:pPr>
                <a:defRPr/>
              </a:pPr>
              <a:t>‹#›</a:t>
            </a:fld>
            <a:endParaRPr lang="en-US" altLang="en-US"/>
          </a:p>
        </p:txBody>
      </p:sp>
    </p:spTree>
    <p:extLst>
      <p:ext uri="{BB962C8B-B14F-4D97-AF65-F5344CB8AC3E}">
        <p14:creationId xmlns:p14="http://schemas.microsoft.com/office/powerpoint/2010/main" val="1349483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9884" y="676123"/>
            <a:ext cx="10972800" cy="684007"/>
          </a:xfrm>
          <a:prstGeom prst="rect">
            <a:avLst/>
          </a:prstGeom>
        </p:spPr>
        <p:txBody>
          <a:bodyPr vert="horz" anchor="b"/>
          <a:lstStyle>
            <a:lvl1pPr>
              <a:defRPr sz="2800">
                <a:solidFill>
                  <a:schemeClr val="bg2"/>
                </a:solidFill>
              </a:defRPr>
            </a:lvl1pPr>
          </a:lstStyle>
          <a:p>
            <a:r>
              <a:rPr lang="en-US"/>
              <a:t>Click to edit Master title style</a:t>
            </a:r>
          </a:p>
        </p:txBody>
      </p:sp>
    </p:spTree>
    <p:extLst>
      <p:ext uri="{BB962C8B-B14F-4D97-AF65-F5344CB8AC3E}">
        <p14:creationId xmlns:p14="http://schemas.microsoft.com/office/powerpoint/2010/main" val="23567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24600" y="1371600"/>
            <a:ext cx="5486400" cy="2387600"/>
          </a:xfrm>
        </p:spPr>
        <p:txBody>
          <a:bodyPr anchor="ctr" anchorCtr="0"/>
          <a:lstStyle>
            <a:lvl1pPr algn="l">
              <a:defRPr sz="6000" baseline="0">
                <a:solidFill>
                  <a:srgbClr val="011323"/>
                </a:solidFill>
                <a:latin typeface="Franklin Gothic Medium" panose="020B0603020102020204" pitchFamily="34" charset="0"/>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324600" y="4114800"/>
            <a:ext cx="5486400" cy="1690352"/>
          </a:xfrm>
        </p:spPr>
        <p:txBody>
          <a:bodyPr>
            <a:normAutofit/>
          </a:bodyPr>
          <a:lstStyle>
            <a:lvl1pPr marL="0" indent="0" algn="l">
              <a:buNone/>
              <a:defRPr sz="2800" baseline="0">
                <a:solidFill>
                  <a:srgbClr val="0113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47878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0"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73827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a:t>
            </a:r>
          </a:p>
        </p:txBody>
      </p:sp>
      <p:sp>
        <p:nvSpPr>
          <p:cNvPr id="3" name="Content Placeholder 2"/>
          <p:cNvSpPr>
            <a:spLocks noGrp="1"/>
          </p:cNvSpPr>
          <p:nvPr>
            <p:ph idx="1"/>
          </p:nvPr>
        </p:nvSpPr>
        <p:spPr>
          <a:xfrm>
            <a:off x="381000" y="1828800"/>
            <a:ext cx="2514600" cy="4117975"/>
          </a:xfrm>
        </p:spPr>
        <p:txBody>
          <a:bodyPr>
            <a:normAutofit/>
          </a:bodyPr>
          <a:lstStyle>
            <a:lvl1pPr marL="0" indent="0">
              <a:buNone/>
              <a:defRPr sz="1200"/>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p:nvPr>
        </p:nvSpPr>
        <p:spPr>
          <a:xfrm>
            <a:off x="3352800" y="1828801"/>
            <a:ext cx="5486400" cy="3657600"/>
          </a:xfrm>
        </p:spPr>
        <p:txBody>
          <a:bodyPr/>
          <a:lstStyle>
            <a:lvl1pPr marL="0" indent="0">
              <a:buNone/>
              <a:defRPr/>
            </a:lvl1pPr>
          </a:lstStyle>
          <a:p>
            <a:pPr lvl="0"/>
            <a:r>
              <a:rPr lang="en-US" dirty="0"/>
              <a:t>Click to edit Master text styles</a:t>
            </a:r>
          </a:p>
        </p:txBody>
      </p:sp>
      <p:sp>
        <p:nvSpPr>
          <p:cNvPr id="7" name="Content Placeholder 2"/>
          <p:cNvSpPr>
            <a:spLocks noGrp="1"/>
          </p:cNvSpPr>
          <p:nvPr>
            <p:ph idx="14" hasCustomPrompt="1"/>
          </p:nvPr>
        </p:nvSpPr>
        <p:spPr>
          <a:xfrm>
            <a:off x="9296400" y="2300069"/>
            <a:ext cx="2514600"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296400" y="1842869"/>
            <a:ext cx="2514600"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Tree>
    <p:extLst>
      <p:ext uri="{BB962C8B-B14F-4D97-AF65-F5344CB8AC3E}">
        <p14:creationId xmlns:p14="http://schemas.microsoft.com/office/powerpoint/2010/main" val="98313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with numbers</a:t>
            </a:r>
          </a:p>
        </p:txBody>
      </p:sp>
      <p:sp>
        <p:nvSpPr>
          <p:cNvPr id="3" name="Content Placeholder 2"/>
          <p:cNvSpPr>
            <a:spLocks noGrp="1"/>
          </p:cNvSpPr>
          <p:nvPr>
            <p:ph idx="1" hasCustomPrompt="1"/>
          </p:nvPr>
        </p:nvSpPr>
        <p:spPr>
          <a:xfrm>
            <a:off x="381000" y="2757269"/>
            <a:ext cx="2514600" cy="3189506"/>
          </a:xfrm>
        </p:spPr>
        <p:txBody>
          <a:bodyPr>
            <a:normAutofit/>
          </a:bodyPr>
          <a:lstStyle>
            <a:lvl1pPr marL="0" indent="0">
              <a:buNone/>
              <a:defRPr sz="10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5" name="Content Placeholder 2"/>
          <p:cNvSpPr>
            <a:spLocks noGrp="1"/>
          </p:cNvSpPr>
          <p:nvPr>
            <p:ph idx="13" hasCustomPrompt="1"/>
          </p:nvPr>
        </p:nvSpPr>
        <p:spPr>
          <a:xfrm>
            <a:off x="3352800" y="1828801"/>
            <a:ext cx="5486400" cy="3657600"/>
          </a:xfrm>
        </p:spPr>
        <p:txBody>
          <a:bodyPr/>
          <a:lstStyle>
            <a:lvl1pPr marL="0" indent="0">
              <a:buNone/>
              <a:defRPr/>
            </a:lvl1pPr>
          </a:lstStyle>
          <a:p>
            <a:pPr lvl="0"/>
            <a:r>
              <a:rPr lang="en-US" dirty="0"/>
              <a:t>Spot for image</a:t>
            </a:r>
          </a:p>
        </p:txBody>
      </p:sp>
      <p:sp>
        <p:nvSpPr>
          <p:cNvPr id="7" name="Content Placeholder 2"/>
          <p:cNvSpPr>
            <a:spLocks noGrp="1"/>
          </p:cNvSpPr>
          <p:nvPr>
            <p:ph idx="14" hasCustomPrompt="1"/>
          </p:nvPr>
        </p:nvSpPr>
        <p:spPr>
          <a:xfrm>
            <a:off x="9322188" y="2300069"/>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322188" y="1842869"/>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2513"/>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5" name="Content Placeholder 2"/>
          <p:cNvSpPr>
            <a:spLocks noGrp="1"/>
          </p:cNvSpPr>
          <p:nvPr>
            <p:ph idx="20" hasCustomPrompt="1"/>
          </p:nvPr>
        </p:nvSpPr>
        <p:spPr>
          <a:xfrm>
            <a:off x="381000" y="1845969"/>
            <a:ext cx="2514600" cy="897232"/>
          </a:xfrm>
        </p:spPr>
        <p:txBody>
          <a:bodyPr>
            <a:normAutofit/>
          </a:bodyPr>
          <a:lstStyle>
            <a:lvl1pPr marL="0" indent="0">
              <a:buNone/>
              <a:defRPr sz="12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227350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7.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4.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8.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0373" y="347650"/>
            <a:ext cx="11251252" cy="1045210"/>
          </a:xfrm>
          <a:prstGeom prst="rect">
            <a:avLst/>
          </a:prstGeom>
        </p:spPr>
        <p:txBody>
          <a:bodyPr wrap="square" lIns="0" tIns="0" rIns="0" bIns="0">
            <a:spAutoFit/>
          </a:bodyPr>
          <a:lstStyle>
            <a:lvl1pPr>
              <a:defRPr sz="3500" b="0" i="0">
                <a:solidFill>
                  <a:srgbClr val="011323"/>
                </a:solidFill>
                <a:latin typeface="Franklin Gothic Book"/>
                <a:cs typeface="Franklin Gothic Book"/>
              </a:defRPr>
            </a:lvl1pPr>
          </a:lstStyle>
          <a:p>
            <a:endParaRPr/>
          </a:p>
        </p:txBody>
      </p:sp>
      <p:sp>
        <p:nvSpPr>
          <p:cNvPr id="3" name="Holder 3"/>
          <p:cNvSpPr>
            <a:spLocks noGrp="1"/>
          </p:cNvSpPr>
          <p:nvPr>
            <p:ph type="body" idx="1"/>
          </p:nvPr>
        </p:nvSpPr>
        <p:spPr>
          <a:xfrm>
            <a:off x="1644617" y="1913636"/>
            <a:ext cx="8902765" cy="138493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4957011" y="457200"/>
            <a:ext cx="4880316" cy="2062103"/>
          </a:xfrm>
          <a:prstGeom prst="rect">
            <a:avLst/>
          </a:prstGeom>
          <a:noFill/>
        </p:spPr>
        <p:txBody>
          <a:bodyPr wrap="square" rtlCol="0">
            <a:spAutoFit/>
          </a:bodyPr>
          <a:lstStyle/>
          <a:p>
            <a:r>
              <a:rPr lang="en-US" sz="3600" dirty="0">
                <a:latin typeface="Franklin Gothic Medium" panose="020B0603020102020204" pitchFamily="34" charset="0"/>
              </a:rPr>
              <a:t>Franklin Gothic Medium</a:t>
            </a:r>
          </a:p>
          <a:p>
            <a:r>
              <a:rPr lang="en-US" sz="28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Medium" panose="020B0603020102020204" pitchFamily="34" charset="0"/>
            </a:endParaRPr>
          </a:p>
        </p:txBody>
      </p:sp>
      <p:sp>
        <p:nvSpPr>
          <p:cNvPr id="2" name="Title Placeholder 1"/>
          <p:cNvSpPr>
            <a:spLocks noGrp="1"/>
          </p:cNvSpPr>
          <p:nvPr>
            <p:ph type="title"/>
          </p:nvPr>
        </p:nvSpPr>
        <p:spPr>
          <a:xfrm>
            <a:off x="381000" y="911225"/>
            <a:ext cx="11430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2286001"/>
            <a:ext cx="11430000" cy="4117975"/>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9296400" y="6400801"/>
            <a:ext cx="2514600" cy="365125"/>
          </a:xfrm>
          <a:prstGeom prst="rect">
            <a:avLst/>
          </a:prstGeom>
        </p:spPr>
        <p:txBody>
          <a:bodyPr vert="horz" lIns="91440" tIns="45720" rIns="91440" bIns="45720" rtlCol="0" anchor="ctr"/>
          <a:lstStyle>
            <a:lvl1pPr algn="r">
              <a:defRPr sz="800">
                <a:solidFill>
                  <a:schemeClr val="tx1">
                    <a:tint val="75000"/>
                  </a:schemeClr>
                </a:solidFill>
                <a:latin typeface="Franklin Gothic Book" panose="020B0503020102020204" pitchFamily="34" charset="0"/>
              </a:defRPr>
            </a:lvl1pPr>
          </a:lstStyle>
          <a:p>
            <a:fld id="{4749BECD-3273-4FE3-BD63-F549C359A7E1}" type="slidenum">
              <a:rPr lang="en-US" smtClean="0"/>
              <a:pPr/>
              <a:t>‹#›</a:t>
            </a:fld>
            <a:endParaRPr lang="en-US" dirty="0"/>
          </a:p>
        </p:txBody>
      </p:sp>
      <p:sp>
        <p:nvSpPr>
          <p:cNvPr id="4" name="Rectangle 3"/>
          <p:cNvSpPr/>
          <p:nvPr userDrawn="1"/>
        </p:nvSpPr>
        <p:spPr>
          <a:xfrm>
            <a:off x="-4853488" y="2743200"/>
            <a:ext cx="1167320" cy="482800"/>
          </a:xfrm>
          <a:prstGeom prst="rect">
            <a:avLst/>
          </a:prstGeom>
          <a:solidFill>
            <a:srgbClr val="011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p:cNvSpPr/>
          <p:nvPr userDrawn="1"/>
        </p:nvSpPr>
        <p:spPr>
          <a:xfrm>
            <a:off x="-4853488" y="3673575"/>
            <a:ext cx="1167320" cy="43795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userDrawn="1"/>
        </p:nvSpPr>
        <p:spPr>
          <a:xfrm>
            <a:off x="-4853488" y="4594426"/>
            <a:ext cx="1167320" cy="437950"/>
          </a:xfrm>
          <a:prstGeom prst="rect">
            <a:avLst/>
          </a:prstGeom>
          <a:solidFill>
            <a:srgbClr val="D2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8"/>
          <p:cNvSpPr/>
          <p:nvPr userDrawn="1"/>
        </p:nvSpPr>
        <p:spPr>
          <a:xfrm>
            <a:off x="-4853488" y="5505652"/>
            <a:ext cx="1167320" cy="437950"/>
          </a:xfrm>
          <a:prstGeom prst="rect">
            <a:avLst/>
          </a:prstGeom>
          <a:solidFill>
            <a:srgbClr val="F4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userDrawn="1"/>
        </p:nvSpPr>
        <p:spPr>
          <a:xfrm>
            <a:off x="-3686168" y="2743200"/>
            <a:ext cx="1674488"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R-1</a:t>
            </a:r>
            <a:r>
              <a:rPr lang="en-US" sz="1800" baseline="0" dirty="0">
                <a:latin typeface="Franklin Gothic Book" panose="020B0503020102020204" pitchFamily="34" charset="0"/>
              </a:rPr>
              <a:t> G-19 B-35</a:t>
            </a:r>
            <a:endParaRPr lang="en-US" sz="1200" dirty="0">
              <a:latin typeface="Franklin Gothic Medium" panose="020B0603020102020204" pitchFamily="34" charset="0"/>
            </a:endParaRPr>
          </a:p>
        </p:txBody>
      </p:sp>
      <p:sp>
        <p:nvSpPr>
          <p:cNvPr id="11" name="TextBox 10"/>
          <p:cNvSpPr txBox="1"/>
          <p:nvPr userDrawn="1"/>
        </p:nvSpPr>
        <p:spPr>
          <a:xfrm>
            <a:off x="-3686168" y="3676982"/>
            <a:ext cx="239268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R-46</a:t>
            </a:r>
            <a:r>
              <a:rPr lang="en-US" sz="1800" baseline="0" dirty="0">
                <a:latin typeface="Franklin Gothic Book" panose="020B0503020102020204" pitchFamily="34" charset="0"/>
              </a:rPr>
              <a:t> G-177 B-209</a:t>
            </a:r>
            <a:endParaRPr lang="en-US" sz="1200" dirty="0">
              <a:latin typeface="Franklin Gothic Medium" panose="020B0603020102020204" pitchFamily="34" charset="0"/>
            </a:endParaRPr>
          </a:p>
        </p:txBody>
      </p:sp>
      <p:sp>
        <p:nvSpPr>
          <p:cNvPr id="12" name="TextBox 11"/>
          <p:cNvSpPr txBox="1"/>
          <p:nvPr userDrawn="1"/>
        </p:nvSpPr>
        <p:spPr>
          <a:xfrm>
            <a:off x="-3686168" y="4585188"/>
            <a:ext cx="228088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R-210</a:t>
            </a:r>
            <a:r>
              <a:rPr lang="en-US" sz="1800" baseline="0" dirty="0">
                <a:latin typeface="Franklin Gothic Book" panose="020B0503020102020204" pitchFamily="34" charset="0"/>
              </a:rPr>
              <a:t> G-235 B-236</a:t>
            </a:r>
            <a:endParaRPr lang="en-US" sz="1200" dirty="0">
              <a:latin typeface="Franklin Gothic Medium" panose="020B0603020102020204" pitchFamily="34" charset="0"/>
            </a:endParaRPr>
          </a:p>
        </p:txBody>
      </p:sp>
      <p:sp>
        <p:nvSpPr>
          <p:cNvPr id="13" name="TextBox 12"/>
          <p:cNvSpPr txBox="1"/>
          <p:nvPr userDrawn="1"/>
        </p:nvSpPr>
        <p:spPr>
          <a:xfrm>
            <a:off x="-3686169" y="5505653"/>
            <a:ext cx="221350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R-244</a:t>
            </a:r>
            <a:r>
              <a:rPr lang="en-US" sz="1800" baseline="0" dirty="0">
                <a:latin typeface="Franklin Gothic Book" panose="020B0503020102020204" pitchFamily="34" charset="0"/>
              </a:rPr>
              <a:t> G-201 B-70</a:t>
            </a:r>
            <a:endParaRPr lang="en-US" sz="1200" dirty="0">
              <a:latin typeface="Franklin Gothic Medium" panose="020B0603020102020204" pitchFamily="34" charset="0"/>
            </a:endParaRPr>
          </a:p>
        </p:txBody>
      </p:sp>
    </p:spTree>
    <p:extLst>
      <p:ext uri="{BB962C8B-B14F-4D97-AF65-F5344CB8AC3E}">
        <p14:creationId xmlns:p14="http://schemas.microsoft.com/office/powerpoint/2010/main" val="13678026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728">
          <p15:clr>
            <a:srgbClr val="F26B43"/>
          </p15:clr>
        </p15:guide>
        <p15:guide id="2" orient="horz" pos="288">
          <p15:clr>
            <a:srgbClr val="F26B43"/>
          </p15:clr>
        </p15:guide>
        <p15:guide id="3" pos="240">
          <p15:clr>
            <a:srgbClr val="F26B43"/>
          </p15:clr>
        </p15:guide>
        <p15:guide id="4" pos="7440">
          <p15:clr>
            <a:srgbClr val="F26B43"/>
          </p15:clr>
        </p15:guide>
        <p15:guide id="5" orient="horz" pos="4032">
          <p15:clr>
            <a:srgbClr val="F26B43"/>
          </p15:clr>
        </p15:guide>
        <p15:guide id="6" orient="horz" pos="864">
          <p15:clr>
            <a:srgbClr val="F26B43"/>
          </p15:clr>
        </p15:guide>
        <p15:guide id="7" orient="horz" pos="1440">
          <p15:clr>
            <a:srgbClr val="F26B43"/>
          </p15:clr>
        </p15:guide>
        <p15:guide id="8" orient="horz" pos="2016">
          <p15:clr>
            <a:srgbClr val="F26B43"/>
          </p15:clr>
        </p15:guide>
        <p15:guide id="9" orient="horz" pos="2304">
          <p15:clr>
            <a:srgbClr val="F26B43"/>
          </p15:clr>
        </p15:guide>
        <p15:guide id="10" orient="horz" pos="1152">
          <p15:clr>
            <a:srgbClr val="F26B43"/>
          </p15:clr>
        </p15:guide>
        <p15:guide id="11" orient="horz" pos="2592">
          <p15:clr>
            <a:srgbClr val="F26B43"/>
          </p15:clr>
        </p15:guide>
        <p15:guide id="12" orient="horz" pos="2880">
          <p15:clr>
            <a:srgbClr val="F26B43"/>
          </p15:clr>
        </p15:guide>
        <p15:guide id="13" orient="horz" pos="3168">
          <p15:clr>
            <a:srgbClr val="F26B43"/>
          </p15:clr>
        </p15:guide>
        <p15:guide id="14" orient="horz" pos="3456">
          <p15:clr>
            <a:srgbClr val="F26B43"/>
          </p15:clr>
        </p15:guide>
        <p15:guide id="15" orient="horz" pos="3744">
          <p15:clr>
            <a:srgbClr val="F26B43"/>
          </p15:clr>
        </p15:guide>
        <p15:guide id="16" pos="3840">
          <p15:clr>
            <a:srgbClr val="F26B43"/>
          </p15:clr>
        </p15:guide>
        <p15:guide id="17" pos="3984">
          <p15:clr>
            <a:srgbClr val="F26B43"/>
          </p15:clr>
        </p15:guide>
        <p15:guide id="18" pos="3696">
          <p15:clr>
            <a:srgbClr val="F26B43"/>
          </p15:clr>
        </p15:guide>
        <p15:guide id="19" pos="5712">
          <p15:clr>
            <a:srgbClr val="F26B43"/>
          </p15:clr>
        </p15:guide>
        <p15:guide id="20" pos="5568">
          <p15:clr>
            <a:srgbClr val="F26B43"/>
          </p15:clr>
        </p15:guide>
        <p15:guide id="21" pos="5856">
          <p15:clr>
            <a:srgbClr val="F26B43"/>
          </p15:clr>
        </p15:guide>
        <p15:guide id="22" pos="1968">
          <p15:clr>
            <a:srgbClr val="F26B43"/>
          </p15:clr>
        </p15:guide>
        <p15:guide id="23" pos="2112">
          <p15:clr>
            <a:srgbClr val="F26B43"/>
          </p15:clr>
        </p15:guide>
        <p15:guide id="24" pos="1824">
          <p15:clr>
            <a:srgbClr val="F26B43"/>
          </p15:clr>
        </p15:guide>
        <p15:guide id="25"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89477" y="458610"/>
            <a:ext cx="5813048" cy="907941"/>
          </a:xfrm>
          <a:prstGeom prst="rect">
            <a:avLst/>
          </a:prstGeom>
        </p:spPr>
        <p:txBody>
          <a:bodyPr wrap="square" lIns="0" tIns="0" rIns="0" bIns="0">
            <a:spAutoFit/>
          </a:bodyPr>
          <a:lstStyle>
            <a:lvl1pPr>
              <a:defRPr sz="5900" b="0" i="0">
                <a:solidFill>
                  <a:srgbClr val="011322"/>
                </a:solidFill>
                <a:latin typeface="Franklin Gothic Medium"/>
                <a:cs typeface="Franklin Gothic Medium"/>
              </a:defRPr>
            </a:lvl1pPr>
          </a:lstStyle>
          <a:p>
            <a:endParaRPr/>
          </a:p>
        </p:txBody>
      </p:sp>
      <p:sp>
        <p:nvSpPr>
          <p:cNvPr id="3" name="Holder 3"/>
          <p:cNvSpPr>
            <a:spLocks noGrp="1"/>
          </p:cNvSpPr>
          <p:nvPr>
            <p:ph type="body" idx="1"/>
          </p:nvPr>
        </p:nvSpPr>
        <p:spPr>
          <a:xfrm>
            <a:off x="797454" y="2362633"/>
            <a:ext cx="10597092" cy="353943"/>
          </a:xfrm>
          <a:prstGeom prst="rect">
            <a:avLst/>
          </a:prstGeom>
        </p:spPr>
        <p:txBody>
          <a:bodyPr wrap="square" lIns="0" tIns="0" rIns="0" bIns="0">
            <a:spAutoFit/>
          </a:bodyPr>
          <a:lstStyle>
            <a:lvl1pPr>
              <a:defRPr sz="23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1"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a:xfrm>
            <a:off x="8778241"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620326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5">
        <a:defRPr>
          <a:latin typeface="+mn-lt"/>
          <a:ea typeface="+mn-ea"/>
          <a:cs typeface="+mn-cs"/>
        </a:defRPr>
      </a:lvl5pPr>
      <a:lvl6pPr marL="1386231">
        <a:defRPr>
          <a:latin typeface="+mn-lt"/>
          <a:ea typeface="+mn-ea"/>
          <a:cs typeface="+mn-cs"/>
        </a:defRPr>
      </a:lvl6pPr>
      <a:lvl7pPr marL="1663477">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5">
        <a:defRPr>
          <a:latin typeface="+mn-lt"/>
          <a:ea typeface="+mn-ea"/>
          <a:cs typeface="+mn-cs"/>
        </a:defRPr>
      </a:lvl5pPr>
      <a:lvl6pPr marL="1386231">
        <a:defRPr>
          <a:latin typeface="+mn-lt"/>
          <a:ea typeface="+mn-ea"/>
          <a:cs typeface="+mn-cs"/>
        </a:defRPr>
      </a:lvl6pPr>
      <a:lvl7pPr marL="1663477">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4957011" y="457200"/>
            <a:ext cx="4880316" cy="2061975"/>
          </a:xfrm>
          <a:prstGeom prst="rect">
            <a:avLst/>
          </a:prstGeom>
          <a:noFill/>
        </p:spPr>
        <p:txBody>
          <a:bodyPr wrap="square" rtlCol="0">
            <a:spAutoFit/>
          </a:bodyPr>
          <a:lstStyle/>
          <a:p>
            <a:r>
              <a:rPr lang="en-US" sz="3599" dirty="0">
                <a:latin typeface="Franklin Gothic Medium" panose="020B0603020102020204" pitchFamily="34" charset="0"/>
              </a:rPr>
              <a:t>Franklin Gothic Medium</a:t>
            </a:r>
          </a:p>
          <a:p>
            <a:r>
              <a:rPr lang="en-US" sz="2800" dirty="0">
                <a:latin typeface="Franklin Gothic Book" panose="020B0503020102020204" pitchFamily="34" charset="0"/>
              </a:rPr>
              <a:t>Franklin Gothic Book</a:t>
            </a:r>
          </a:p>
          <a:p>
            <a:pPr marL="0" marR="0" indent="0" algn="l" defTabSz="914358"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Franklin Gothic Book</a:t>
            </a:r>
          </a:p>
          <a:p>
            <a:pPr marL="0" marR="0" indent="0" algn="l" defTabSz="914358"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Franklin Gothic Book</a:t>
            </a:r>
          </a:p>
          <a:p>
            <a:pPr marL="0" marR="0" indent="0" algn="l" defTabSz="914358"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Franklin Gothic Book</a:t>
            </a:r>
          </a:p>
          <a:p>
            <a:pPr marL="0" marR="0" indent="0" algn="l" defTabSz="914358" rtl="0" eaLnBrk="1" fontAlgn="auto" latinLnBrk="0" hangingPunct="1">
              <a:lnSpc>
                <a:spcPct val="100000"/>
              </a:lnSpc>
              <a:spcBef>
                <a:spcPts val="0"/>
              </a:spcBef>
              <a:spcAft>
                <a:spcPts val="0"/>
              </a:spcAft>
              <a:buClrTx/>
              <a:buSzTx/>
              <a:buFontTx/>
              <a:buNone/>
              <a:tabLst/>
              <a:defRPr/>
            </a:pPr>
            <a:r>
              <a:rPr lang="en-US" sz="1000" dirty="0">
                <a:latin typeface="Franklin Gothic Book" panose="020B0503020102020204" pitchFamily="34" charset="0"/>
              </a:rPr>
              <a:t>Franklin Gothic Book</a:t>
            </a:r>
          </a:p>
          <a:p>
            <a:pPr marL="0" marR="0" indent="0" algn="l" defTabSz="914358" rtl="0" eaLnBrk="1" fontAlgn="auto" latinLnBrk="0" hangingPunct="1">
              <a:lnSpc>
                <a:spcPct val="100000"/>
              </a:lnSpc>
              <a:spcBef>
                <a:spcPts val="0"/>
              </a:spcBef>
              <a:spcAft>
                <a:spcPts val="0"/>
              </a:spcAft>
              <a:buClrTx/>
              <a:buSzTx/>
              <a:buFontTx/>
              <a:buNone/>
              <a:tabLst/>
              <a:defRPr/>
            </a:pPr>
            <a:endParaRPr lang="en-US" sz="1200" dirty="0">
              <a:latin typeface="Franklin Gothic Medium" panose="020B0603020102020204" pitchFamily="34" charset="0"/>
            </a:endParaRPr>
          </a:p>
        </p:txBody>
      </p:sp>
      <p:sp>
        <p:nvSpPr>
          <p:cNvPr id="2" name="Title Placeholder 1"/>
          <p:cNvSpPr>
            <a:spLocks noGrp="1"/>
          </p:cNvSpPr>
          <p:nvPr>
            <p:ph type="title"/>
          </p:nvPr>
        </p:nvSpPr>
        <p:spPr>
          <a:xfrm>
            <a:off x="381000" y="911226"/>
            <a:ext cx="11430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2286001"/>
            <a:ext cx="11430000" cy="4117975"/>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9296401" y="6400801"/>
            <a:ext cx="2514600" cy="365125"/>
          </a:xfrm>
          <a:prstGeom prst="rect">
            <a:avLst/>
          </a:prstGeom>
        </p:spPr>
        <p:txBody>
          <a:bodyPr vert="horz" lIns="91440" tIns="45720" rIns="91440" bIns="45720" rtlCol="0" anchor="ctr"/>
          <a:lstStyle>
            <a:lvl1pPr algn="r">
              <a:defRPr sz="800">
                <a:solidFill>
                  <a:schemeClr val="tx1">
                    <a:tint val="75000"/>
                  </a:schemeClr>
                </a:solidFill>
                <a:latin typeface="Franklin Gothic Book" panose="020B0503020102020204" pitchFamily="34" charset="0"/>
              </a:defRPr>
            </a:lvl1pPr>
          </a:lstStyle>
          <a:p>
            <a:fld id="{4749BECD-3273-4FE3-BD63-F549C359A7E1}" type="slidenum">
              <a:rPr lang="en-US" smtClean="0"/>
              <a:pPr/>
              <a:t>‹#›</a:t>
            </a:fld>
            <a:endParaRPr lang="en-US" dirty="0"/>
          </a:p>
        </p:txBody>
      </p:sp>
      <p:sp>
        <p:nvSpPr>
          <p:cNvPr id="4" name="Rectangle 3"/>
          <p:cNvSpPr/>
          <p:nvPr userDrawn="1"/>
        </p:nvSpPr>
        <p:spPr>
          <a:xfrm>
            <a:off x="-4853488" y="2743201"/>
            <a:ext cx="1167320" cy="482800"/>
          </a:xfrm>
          <a:prstGeom prst="rect">
            <a:avLst/>
          </a:prstGeom>
          <a:solidFill>
            <a:srgbClr val="011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userDrawn="1"/>
        </p:nvSpPr>
        <p:spPr>
          <a:xfrm>
            <a:off x="-4853488" y="3673575"/>
            <a:ext cx="1167320" cy="43795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7"/>
          <p:cNvSpPr/>
          <p:nvPr userDrawn="1"/>
        </p:nvSpPr>
        <p:spPr>
          <a:xfrm>
            <a:off x="-4853488" y="4594426"/>
            <a:ext cx="1167320" cy="437950"/>
          </a:xfrm>
          <a:prstGeom prst="rect">
            <a:avLst/>
          </a:prstGeom>
          <a:solidFill>
            <a:srgbClr val="D2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853488" y="5505652"/>
            <a:ext cx="1167320" cy="437950"/>
          </a:xfrm>
          <a:prstGeom prst="rect">
            <a:avLst/>
          </a:prstGeom>
          <a:solidFill>
            <a:srgbClr val="F4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userDrawn="1"/>
        </p:nvSpPr>
        <p:spPr>
          <a:xfrm>
            <a:off x="-3686168" y="2743201"/>
            <a:ext cx="1674488" cy="369332"/>
          </a:xfrm>
          <a:prstGeom prst="rect">
            <a:avLst/>
          </a:prstGeom>
          <a:noFill/>
        </p:spPr>
        <p:txBody>
          <a:bodyPr wrap="square" rtlCol="0">
            <a:spAutoFit/>
          </a:bodyPr>
          <a:lstStyle/>
          <a:p>
            <a:pPr marL="0" marR="0" indent="0" algn="l" defTabSz="914358"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R-1</a:t>
            </a:r>
            <a:r>
              <a:rPr lang="en-US" sz="1800" baseline="0" dirty="0">
                <a:latin typeface="Franklin Gothic Book" panose="020B0503020102020204" pitchFamily="34" charset="0"/>
              </a:rPr>
              <a:t> G-19 B-35</a:t>
            </a:r>
            <a:endParaRPr lang="en-US" sz="1200" dirty="0">
              <a:latin typeface="Franklin Gothic Medium" panose="020B0603020102020204" pitchFamily="34" charset="0"/>
            </a:endParaRPr>
          </a:p>
        </p:txBody>
      </p:sp>
      <p:sp>
        <p:nvSpPr>
          <p:cNvPr id="11" name="TextBox 10"/>
          <p:cNvSpPr txBox="1"/>
          <p:nvPr userDrawn="1"/>
        </p:nvSpPr>
        <p:spPr>
          <a:xfrm>
            <a:off x="-3686168" y="3676982"/>
            <a:ext cx="2392680" cy="369332"/>
          </a:xfrm>
          <a:prstGeom prst="rect">
            <a:avLst/>
          </a:prstGeom>
          <a:noFill/>
        </p:spPr>
        <p:txBody>
          <a:bodyPr wrap="square" rtlCol="0">
            <a:spAutoFit/>
          </a:bodyPr>
          <a:lstStyle/>
          <a:p>
            <a:pPr marL="0" marR="0" indent="0" algn="l" defTabSz="914358"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R-46</a:t>
            </a:r>
            <a:r>
              <a:rPr lang="en-US" sz="1800" baseline="0" dirty="0">
                <a:latin typeface="Franklin Gothic Book" panose="020B0503020102020204" pitchFamily="34" charset="0"/>
              </a:rPr>
              <a:t> G-177 B-209</a:t>
            </a:r>
            <a:endParaRPr lang="en-US" sz="1200" dirty="0">
              <a:latin typeface="Franklin Gothic Medium" panose="020B0603020102020204" pitchFamily="34" charset="0"/>
            </a:endParaRPr>
          </a:p>
        </p:txBody>
      </p:sp>
      <p:sp>
        <p:nvSpPr>
          <p:cNvPr id="12" name="TextBox 11"/>
          <p:cNvSpPr txBox="1"/>
          <p:nvPr userDrawn="1"/>
        </p:nvSpPr>
        <p:spPr>
          <a:xfrm>
            <a:off x="-3686168" y="4585189"/>
            <a:ext cx="2280880" cy="369332"/>
          </a:xfrm>
          <a:prstGeom prst="rect">
            <a:avLst/>
          </a:prstGeom>
          <a:noFill/>
        </p:spPr>
        <p:txBody>
          <a:bodyPr wrap="square" rtlCol="0">
            <a:spAutoFit/>
          </a:bodyPr>
          <a:lstStyle/>
          <a:p>
            <a:pPr marL="0" marR="0" indent="0" algn="l" defTabSz="914358"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R-210</a:t>
            </a:r>
            <a:r>
              <a:rPr lang="en-US" sz="1800" baseline="0" dirty="0">
                <a:latin typeface="Franklin Gothic Book" panose="020B0503020102020204" pitchFamily="34" charset="0"/>
              </a:rPr>
              <a:t> G-235 B-236</a:t>
            </a:r>
            <a:endParaRPr lang="en-US" sz="1200" dirty="0">
              <a:latin typeface="Franklin Gothic Medium" panose="020B0603020102020204" pitchFamily="34" charset="0"/>
            </a:endParaRPr>
          </a:p>
        </p:txBody>
      </p:sp>
      <p:sp>
        <p:nvSpPr>
          <p:cNvPr id="13" name="TextBox 12"/>
          <p:cNvSpPr txBox="1"/>
          <p:nvPr userDrawn="1"/>
        </p:nvSpPr>
        <p:spPr>
          <a:xfrm>
            <a:off x="-3686169" y="5505653"/>
            <a:ext cx="2213503" cy="369332"/>
          </a:xfrm>
          <a:prstGeom prst="rect">
            <a:avLst/>
          </a:prstGeom>
          <a:noFill/>
        </p:spPr>
        <p:txBody>
          <a:bodyPr wrap="square" rtlCol="0">
            <a:spAutoFit/>
          </a:bodyPr>
          <a:lstStyle/>
          <a:p>
            <a:pPr marL="0" marR="0" indent="0" algn="l" defTabSz="914358"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R-244</a:t>
            </a:r>
            <a:r>
              <a:rPr lang="en-US" sz="1800" baseline="0" dirty="0">
                <a:latin typeface="Franklin Gothic Book" panose="020B0503020102020204" pitchFamily="34" charset="0"/>
              </a:rPr>
              <a:t> G-201 B-70</a:t>
            </a:r>
            <a:endParaRPr lang="en-US" sz="1200" dirty="0">
              <a:latin typeface="Franklin Gothic Medium" panose="020B0603020102020204" pitchFamily="34" charset="0"/>
            </a:endParaRPr>
          </a:p>
        </p:txBody>
      </p:sp>
    </p:spTree>
    <p:extLst>
      <p:ext uri="{BB962C8B-B14F-4D97-AF65-F5344CB8AC3E}">
        <p14:creationId xmlns:p14="http://schemas.microsoft.com/office/powerpoint/2010/main" val="20502671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defTabSz="914358" rtl="0" eaLnBrk="1" latinLnBrk="0" hangingPunct="1">
        <a:lnSpc>
          <a:spcPct val="90000"/>
        </a:lnSpc>
        <a:spcBef>
          <a:spcPct val="0"/>
        </a:spcBef>
        <a:buNone/>
        <a:defRPr sz="3599" kern="1200">
          <a:solidFill>
            <a:schemeClr val="tx1"/>
          </a:solidFill>
          <a:latin typeface="Franklin Gothic Medium" panose="020B0603020102020204" pitchFamily="34" charset="0"/>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728">
          <p15:clr>
            <a:srgbClr val="F26B43"/>
          </p15:clr>
        </p15:guide>
        <p15:guide id="2" orient="horz" pos="288">
          <p15:clr>
            <a:srgbClr val="F26B43"/>
          </p15:clr>
        </p15:guide>
        <p15:guide id="3" pos="240">
          <p15:clr>
            <a:srgbClr val="F26B43"/>
          </p15:clr>
        </p15:guide>
        <p15:guide id="4" pos="7440">
          <p15:clr>
            <a:srgbClr val="F26B43"/>
          </p15:clr>
        </p15:guide>
        <p15:guide id="5" orient="horz" pos="4032">
          <p15:clr>
            <a:srgbClr val="F26B43"/>
          </p15:clr>
        </p15:guide>
        <p15:guide id="6" orient="horz" pos="864">
          <p15:clr>
            <a:srgbClr val="F26B43"/>
          </p15:clr>
        </p15:guide>
        <p15:guide id="7" orient="horz" pos="1440">
          <p15:clr>
            <a:srgbClr val="F26B43"/>
          </p15:clr>
        </p15:guide>
        <p15:guide id="8" orient="horz" pos="2016">
          <p15:clr>
            <a:srgbClr val="F26B43"/>
          </p15:clr>
        </p15:guide>
        <p15:guide id="9" orient="horz" pos="2304">
          <p15:clr>
            <a:srgbClr val="F26B43"/>
          </p15:clr>
        </p15:guide>
        <p15:guide id="10" orient="horz" pos="1152">
          <p15:clr>
            <a:srgbClr val="F26B43"/>
          </p15:clr>
        </p15:guide>
        <p15:guide id="11" orient="horz" pos="2592">
          <p15:clr>
            <a:srgbClr val="F26B43"/>
          </p15:clr>
        </p15:guide>
        <p15:guide id="12" orient="horz" pos="2880">
          <p15:clr>
            <a:srgbClr val="F26B43"/>
          </p15:clr>
        </p15:guide>
        <p15:guide id="13" orient="horz" pos="3168">
          <p15:clr>
            <a:srgbClr val="F26B43"/>
          </p15:clr>
        </p15:guide>
        <p15:guide id="14" orient="horz" pos="3456">
          <p15:clr>
            <a:srgbClr val="F26B43"/>
          </p15:clr>
        </p15:guide>
        <p15:guide id="15" orient="horz" pos="3744">
          <p15:clr>
            <a:srgbClr val="F26B43"/>
          </p15:clr>
        </p15:guide>
        <p15:guide id="16" pos="3840">
          <p15:clr>
            <a:srgbClr val="F26B43"/>
          </p15:clr>
        </p15:guide>
        <p15:guide id="17" pos="3984">
          <p15:clr>
            <a:srgbClr val="F26B43"/>
          </p15:clr>
        </p15:guide>
        <p15:guide id="18" pos="3696">
          <p15:clr>
            <a:srgbClr val="F26B43"/>
          </p15:clr>
        </p15:guide>
        <p15:guide id="19" pos="5712">
          <p15:clr>
            <a:srgbClr val="F26B43"/>
          </p15:clr>
        </p15:guide>
        <p15:guide id="20" pos="5568">
          <p15:clr>
            <a:srgbClr val="F26B43"/>
          </p15:clr>
        </p15:guide>
        <p15:guide id="21" pos="5856">
          <p15:clr>
            <a:srgbClr val="F26B43"/>
          </p15:clr>
        </p15:guide>
        <p15:guide id="22" pos="1968">
          <p15:clr>
            <a:srgbClr val="F26B43"/>
          </p15:clr>
        </p15:guide>
        <p15:guide id="23" pos="2112">
          <p15:clr>
            <a:srgbClr val="F26B43"/>
          </p15:clr>
        </p15:guide>
        <p15:guide id="24" pos="1824">
          <p15:clr>
            <a:srgbClr val="F26B43"/>
          </p15:clr>
        </p15:guide>
        <p15:guide id="25" orient="horz" pos="5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849119"/>
      </p:ext>
    </p:extLst>
  </p:cSld>
  <p:clrMap bg1="lt1" tx1="dk1" bg2="lt2" tx2="dk2" accent1="accent1" accent2="accent2" accent3="accent3" accent4="accent4" accent5="accent5" accent6="accent6" hlink="hlink" folHlink="folHlink"/>
  <p:sldLayoutIdLst>
    <p:sldLayoutId id="2147483791" r:id="rId1"/>
    <p:sldLayoutId id="2147483792" r:id="rId2"/>
  </p:sldLayoutIdLst>
  <p:hf sldNum="0" hdr="0" ftr="0" dt="0"/>
  <p:txStyles>
    <p:titleStyle>
      <a:lvl1pPr algn="ctr" defTabSz="228589" rtl="0" eaLnBrk="1" latinLnBrk="0" hangingPunct="1">
        <a:spcBef>
          <a:spcPct val="0"/>
        </a:spcBef>
        <a:buNone/>
        <a:defRPr sz="2200" kern="1200">
          <a:solidFill>
            <a:schemeClr val="tx1"/>
          </a:solidFill>
          <a:latin typeface="+mj-lt"/>
          <a:ea typeface="+mj-ea"/>
          <a:cs typeface="+mj-cs"/>
        </a:defRPr>
      </a:lvl1pPr>
    </p:titleStyle>
    <p:bodyStyle>
      <a:lvl1pPr marL="171442" indent="-171442" algn="l" defTabSz="228589" rtl="0" eaLnBrk="1" latinLnBrk="0" hangingPunct="1">
        <a:spcBef>
          <a:spcPct val="20000"/>
        </a:spcBef>
        <a:buFont typeface="Arial"/>
        <a:buChar char="•"/>
        <a:defRPr sz="1600" kern="1200">
          <a:solidFill>
            <a:schemeClr val="tx1"/>
          </a:solidFill>
          <a:latin typeface="+mn-lt"/>
          <a:ea typeface="+mn-ea"/>
          <a:cs typeface="+mn-cs"/>
        </a:defRPr>
      </a:lvl1pPr>
      <a:lvl2pPr marL="371458" indent="-142869" algn="l" defTabSz="228589" rtl="0" eaLnBrk="1" latinLnBrk="0" hangingPunct="1">
        <a:spcBef>
          <a:spcPct val="20000"/>
        </a:spcBef>
        <a:buFont typeface="Arial"/>
        <a:buChar char="–"/>
        <a:defRPr sz="1400" kern="1200">
          <a:solidFill>
            <a:schemeClr val="tx1"/>
          </a:solidFill>
          <a:latin typeface="+mn-lt"/>
          <a:ea typeface="+mn-ea"/>
          <a:cs typeface="+mn-cs"/>
        </a:defRPr>
      </a:lvl2pPr>
      <a:lvl3pPr marL="571474" indent="-114295" algn="l" defTabSz="228589" rtl="0" eaLnBrk="1" latinLnBrk="0" hangingPunct="1">
        <a:spcBef>
          <a:spcPct val="20000"/>
        </a:spcBef>
        <a:buFont typeface="Arial"/>
        <a:buChar char="•"/>
        <a:defRPr sz="1200" kern="1200">
          <a:solidFill>
            <a:schemeClr val="tx1"/>
          </a:solidFill>
          <a:latin typeface="+mn-lt"/>
          <a:ea typeface="+mn-ea"/>
          <a:cs typeface="+mn-cs"/>
        </a:defRPr>
      </a:lvl3pPr>
      <a:lvl4pPr marL="800063" indent="-114295" algn="l" defTabSz="228589" rtl="0" eaLnBrk="1" latinLnBrk="0" hangingPunct="1">
        <a:spcBef>
          <a:spcPct val="20000"/>
        </a:spcBef>
        <a:buFont typeface="Arial"/>
        <a:buChar char="–"/>
        <a:defRPr sz="1000" kern="1200">
          <a:solidFill>
            <a:schemeClr val="tx1"/>
          </a:solidFill>
          <a:latin typeface="+mn-lt"/>
          <a:ea typeface="+mn-ea"/>
          <a:cs typeface="+mn-cs"/>
        </a:defRPr>
      </a:lvl4pPr>
      <a:lvl5pPr marL="1028652" indent="-114295" algn="l" defTabSz="228589" rtl="0" eaLnBrk="1" latinLnBrk="0" hangingPunct="1">
        <a:spcBef>
          <a:spcPct val="20000"/>
        </a:spcBef>
        <a:buFont typeface="Arial"/>
        <a:buChar char="»"/>
        <a:defRPr sz="1000" kern="1200">
          <a:solidFill>
            <a:schemeClr val="tx1"/>
          </a:solidFill>
          <a:latin typeface="+mn-lt"/>
          <a:ea typeface="+mn-ea"/>
          <a:cs typeface="+mn-cs"/>
        </a:defRPr>
      </a:lvl5pPr>
      <a:lvl6pPr marL="1257242" indent="-114295" algn="l" defTabSz="228589" rtl="0" eaLnBrk="1" latinLnBrk="0" hangingPunct="1">
        <a:spcBef>
          <a:spcPct val="20000"/>
        </a:spcBef>
        <a:buFont typeface="Arial"/>
        <a:buChar char="•"/>
        <a:defRPr sz="1000" kern="1200">
          <a:solidFill>
            <a:schemeClr val="tx1"/>
          </a:solidFill>
          <a:latin typeface="+mn-lt"/>
          <a:ea typeface="+mn-ea"/>
          <a:cs typeface="+mn-cs"/>
        </a:defRPr>
      </a:lvl6pPr>
      <a:lvl7pPr marL="1485831" indent="-114295" algn="l" defTabSz="228589" rtl="0" eaLnBrk="1" latinLnBrk="0" hangingPunct="1">
        <a:spcBef>
          <a:spcPct val="20000"/>
        </a:spcBef>
        <a:buFont typeface="Arial"/>
        <a:buChar char="•"/>
        <a:defRPr sz="1000" kern="1200">
          <a:solidFill>
            <a:schemeClr val="tx1"/>
          </a:solidFill>
          <a:latin typeface="+mn-lt"/>
          <a:ea typeface="+mn-ea"/>
          <a:cs typeface="+mn-cs"/>
        </a:defRPr>
      </a:lvl7pPr>
      <a:lvl8pPr marL="1714421" indent="-114295" algn="l" defTabSz="228589" rtl="0" eaLnBrk="1" latinLnBrk="0" hangingPunct="1">
        <a:spcBef>
          <a:spcPct val="20000"/>
        </a:spcBef>
        <a:buFont typeface="Arial"/>
        <a:buChar char="•"/>
        <a:defRPr sz="1000" kern="1200">
          <a:solidFill>
            <a:schemeClr val="tx1"/>
          </a:solidFill>
          <a:latin typeface="+mn-lt"/>
          <a:ea typeface="+mn-ea"/>
          <a:cs typeface="+mn-cs"/>
        </a:defRPr>
      </a:lvl8pPr>
      <a:lvl9pPr marL="1943010" indent="-114295" algn="l" defTabSz="228589"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589" rtl="0" eaLnBrk="1" latinLnBrk="0" hangingPunct="1">
        <a:defRPr sz="900" kern="1200">
          <a:solidFill>
            <a:schemeClr val="tx1"/>
          </a:solidFill>
          <a:latin typeface="+mn-lt"/>
          <a:ea typeface="+mn-ea"/>
          <a:cs typeface="+mn-cs"/>
        </a:defRPr>
      </a:lvl1pPr>
      <a:lvl2pPr marL="228589" algn="l" defTabSz="228589" rtl="0" eaLnBrk="1" latinLnBrk="0" hangingPunct="1">
        <a:defRPr sz="900" kern="1200">
          <a:solidFill>
            <a:schemeClr val="tx1"/>
          </a:solidFill>
          <a:latin typeface="+mn-lt"/>
          <a:ea typeface="+mn-ea"/>
          <a:cs typeface="+mn-cs"/>
        </a:defRPr>
      </a:lvl2pPr>
      <a:lvl3pPr marL="457179" algn="l" defTabSz="228589" rtl="0" eaLnBrk="1" latinLnBrk="0" hangingPunct="1">
        <a:defRPr sz="900" kern="1200">
          <a:solidFill>
            <a:schemeClr val="tx1"/>
          </a:solidFill>
          <a:latin typeface="+mn-lt"/>
          <a:ea typeface="+mn-ea"/>
          <a:cs typeface="+mn-cs"/>
        </a:defRPr>
      </a:lvl3pPr>
      <a:lvl4pPr marL="685768" algn="l" defTabSz="228589" rtl="0" eaLnBrk="1" latinLnBrk="0" hangingPunct="1">
        <a:defRPr sz="900" kern="1200">
          <a:solidFill>
            <a:schemeClr val="tx1"/>
          </a:solidFill>
          <a:latin typeface="+mn-lt"/>
          <a:ea typeface="+mn-ea"/>
          <a:cs typeface="+mn-cs"/>
        </a:defRPr>
      </a:lvl4pPr>
      <a:lvl5pPr marL="914358" algn="l" defTabSz="228589" rtl="0" eaLnBrk="1" latinLnBrk="0" hangingPunct="1">
        <a:defRPr sz="900" kern="1200">
          <a:solidFill>
            <a:schemeClr val="tx1"/>
          </a:solidFill>
          <a:latin typeface="+mn-lt"/>
          <a:ea typeface="+mn-ea"/>
          <a:cs typeface="+mn-cs"/>
        </a:defRPr>
      </a:lvl5pPr>
      <a:lvl6pPr marL="1142947" algn="l" defTabSz="228589" rtl="0" eaLnBrk="1" latinLnBrk="0" hangingPunct="1">
        <a:defRPr sz="900" kern="1200">
          <a:solidFill>
            <a:schemeClr val="tx1"/>
          </a:solidFill>
          <a:latin typeface="+mn-lt"/>
          <a:ea typeface="+mn-ea"/>
          <a:cs typeface="+mn-cs"/>
        </a:defRPr>
      </a:lvl6pPr>
      <a:lvl7pPr marL="1371536" algn="l" defTabSz="228589" rtl="0" eaLnBrk="1" latinLnBrk="0" hangingPunct="1">
        <a:defRPr sz="900" kern="1200">
          <a:solidFill>
            <a:schemeClr val="tx1"/>
          </a:solidFill>
          <a:latin typeface="+mn-lt"/>
          <a:ea typeface="+mn-ea"/>
          <a:cs typeface="+mn-cs"/>
        </a:defRPr>
      </a:lvl7pPr>
      <a:lvl8pPr marL="1600126" algn="l" defTabSz="228589" rtl="0" eaLnBrk="1" latinLnBrk="0" hangingPunct="1">
        <a:defRPr sz="900" kern="1200">
          <a:solidFill>
            <a:schemeClr val="tx1"/>
          </a:solidFill>
          <a:latin typeface="+mn-lt"/>
          <a:ea typeface="+mn-ea"/>
          <a:cs typeface="+mn-cs"/>
        </a:defRPr>
      </a:lvl8pPr>
      <a:lvl9pPr marL="1828715" algn="l" defTabSz="228589"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59980"/>
      </p:ext>
    </p:extLst>
  </p:cSld>
  <p:clrMap bg1="lt1" tx1="dk1" bg2="lt2" tx2="dk2" accent1="accent1" accent2="accent2" accent3="accent3" accent4="accent4" accent5="accent5" accent6="accent6" hlink="hlink" folHlink="folHlink"/>
  <p:sldLayoutIdLst>
    <p:sldLayoutId id="2147483794" r:id="rId1"/>
    <p:sldLayoutId id="2147483795" r:id="rId2"/>
  </p:sldLayoutIdLst>
  <p:hf sldNum="0" hdr="0" ftr="0" dt="0"/>
  <p:txStyles>
    <p:titleStyle>
      <a:lvl1pPr algn="ctr" defTabSz="228589" rtl="0" eaLnBrk="1" latinLnBrk="0" hangingPunct="1">
        <a:spcBef>
          <a:spcPct val="0"/>
        </a:spcBef>
        <a:buNone/>
        <a:defRPr sz="2200" kern="1200">
          <a:solidFill>
            <a:schemeClr val="tx1"/>
          </a:solidFill>
          <a:latin typeface="+mj-lt"/>
          <a:ea typeface="+mj-ea"/>
          <a:cs typeface="+mj-cs"/>
        </a:defRPr>
      </a:lvl1pPr>
    </p:titleStyle>
    <p:bodyStyle>
      <a:lvl1pPr marL="171442" indent="-171442" algn="l" defTabSz="228589" rtl="0" eaLnBrk="1" latinLnBrk="0" hangingPunct="1">
        <a:spcBef>
          <a:spcPct val="20000"/>
        </a:spcBef>
        <a:buFont typeface="Arial"/>
        <a:buChar char="•"/>
        <a:defRPr sz="1600" kern="1200">
          <a:solidFill>
            <a:schemeClr val="tx1"/>
          </a:solidFill>
          <a:latin typeface="+mn-lt"/>
          <a:ea typeface="+mn-ea"/>
          <a:cs typeface="+mn-cs"/>
        </a:defRPr>
      </a:lvl1pPr>
      <a:lvl2pPr marL="371458" indent="-142869" algn="l" defTabSz="228589" rtl="0" eaLnBrk="1" latinLnBrk="0" hangingPunct="1">
        <a:spcBef>
          <a:spcPct val="20000"/>
        </a:spcBef>
        <a:buFont typeface="Arial"/>
        <a:buChar char="–"/>
        <a:defRPr sz="1400" kern="1200">
          <a:solidFill>
            <a:schemeClr val="tx1"/>
          </a:solidFill>
          <a:latin typeface="+mn-lt"/>
          <a:ea typeface="+mn-ea"/>
          <a:cs typeface="+mn-cs"/>
        </a:defRPr>
      </a:lvl2pPr>
      <a:lvl3pPr marL="571474" indent="-114295" algn="l" defTabSz="228589" rtl="0" eaLnBrk="1" latinLnBrk="0" hangingPunct="1">
        <a:spcBef>
          <a:spcPct val="20000"/>
        </a:spcBef>
        <a:buFont typeface="Arial"/>
        <a:buChar char="•"/>
        <a:defRPr sz="1200" kern="1200">
          <a:solidFill>
            <a:schemeClr val="tx1"/>
          </a:solidFill>
          <a:latin typeface="+mn-lt"/>
          <a:ea typeface="+mn-ea"/>
          <a:cs typeface="+mn-cs"/>
        </a:defRPr>
      </a:lvl3pPr>
      <a:lvl4pPr marL="800063" indent="-114295" algn="l" defTabSz="228589" rtl="0" eaLnBrk="1" latinLnBrk="0" hangingPunct="1">
        <a:spcBef>
          <a:spcPct val="20000"/>
        </a:spcBef>
        <a:buFont typeface="Arial"/>
        <a:buChar char="–"/>
        <a:defRPr sz="1000" kern="1200">
          <a:solidFill>
            <a:schemeClr val="tx1"/>
          </a:solidFill>
          <a:latin typeface="+mn-lt"/>
          <a:ea typeface="+mn-ea"/>
          <a:cs typeface="+mn-cs"/>
        </a:defRPr>
      </a:lvl4pPr>
      <a:lvl5pPr marL="1028652" indent="-114295" algn="l" defTabSz="228589" rtl="0" eaLnBrk="1" latinLnBrk="0" hangingPunct="1">
        <a:spcBef>
          <a:spcPct val="20000"/>
        </a:spcBef>
        <a:buFont typeface="Arial"/>
        <a:buChar char="»"/>
        <a:defRPr sz="1000" kern="1200">
          <a:solidFill>
            <a:schemeClr val="tx1"/>
          </a:solidFill>
          <a:latin typeface="+mn-lt"/>
          <a:ea typeface="+mn-ea"/>
          <a:cs typeface="+mn-cs"/>
        </a:defRPr>
      </a:lvl5pPr>
      <a:lvl6pPr marL="1257242" indent="-114295" algn="l" defTabSz="228589" rtl="0" eaLnBrk="1" latinLnBrk="0" hangingPunct="1">
        <a:spcBef>
          <a:spcPct val="20000"/>
        </a:spcBef>
        <a:buFont typeface="Arial"/>
        <a:buChar char="•"/>
        <a:defRPr sz="1000" kern="1200">
          <a:solidFill>
            <a:schemeClr val="tx1"/>
          </a:solidFill>
          <a:latin typeface="+mn-lt"/>
          <a:ea typeface="+mn-ea"/>
          <a:cs typeface="+mn-cs"/>
        </a:defRPr>
      </a:lvl6pPr>
      <a:lvl7pPr marL="1485831" indent="-114295" algn="l" defTabSz="228589" rtl="0" eaLnBrk="1" latinLnBrk="0" hangingPunct="1">
        <a:spcBef>
          <a:spcPct val="20000"/>
        </a:spcBef>
        <a:buFont typeface="Arial"/>
        <a:buChar char="•"/>
        <a:defRPr sz="1000" kern="1200">
          <a:solidFill>
            <a:schemeClr val="tx1"/>
          </a:solidFill>
          <a:latin typeface="+mn-lt"/>
          <a:ea typeface="+mn-ea"/>
          <a:cs typeface="+mn-cs"/>
        </a:defRPr>
      </a:lvl7pPr>
      <a:lvl8pPr marL="1714421" indent="-114295" algn="l" defTabSz="228589" rtl="0" eaLnBrk="1" latinLnBrk="0" hangingPunct="1">
        <a:spcBef>
          <a:spcPct val="20000"/>
        </a:spcBef>
        <a:buFont typeface="Arial"/>
        <a:buChar char="•"/>
        <a:defRPr sz="1000" kern="1200">
          <a:solidFill>
            <a:schemeClr val="tx1"/>
          </a:solidFill>
          <a:latin typeface="+mn-lt"/>
          <a:ea typeface="+mn-ea"/>
          <a:cs typeface="+mn-cs"/>
        </a:defRPr>
      </a:lvl8pPr>
      <a:lvl9pPr marL="1943010" indent="-114295" algn="l" defTabSz="228589"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589" rtl="0" eaLnBrk="1" latinLnBrk="0" hangingPunct="1">
        <a:defRPr sz="900" kern="1200">
          <a:solidFill>
            <a:schemeClr val="tx1"/>
          </a:solidFill>
          <a:latin typeface="+mn-lt"/>
          <a:ea typeface="+mn-ea"/>
          <a:cs typeface="+mn-cs"/>
        </a:defRPr>
      </a:lvl1pPr>
      <a:lvl2pPr marL="228589" algn="l" defTabSz="228589" rtl="0" eaLnBrk="1" latinLnBrk="0" hangingPunct="1">
        <a:defRPr sz="900" kern="1200">
          <a:solidFill>
            <a:schemeClr val="tx1"/>
          </a:solidFill>
          <a:latin typeface="+mn-lt"/>
          <a:ea typeface="+mn-ea"/>
          <a:cs typeface="+mn-cs"/>
        </a:defRPr>
      </a:lvl2pPr>
      <a:lvl3pPr marL="457179" algn="l" defTabSz="228589" rtl="0" eaLnBrk="1" latinLnBrk="0" hangingPunct="1">
        <a:defRPr sz="900" kern="1200">
          <a:solidFill>
            <a:schemeClr val="tx1"/>
          </a:solidFill>
          <a:latin typeface="+mn-lt"/>
          <a:ea typeface="+mn-ea"/>
          <a:cs typeface="+mn-cs"/>
        </a:defRPr>
      </a:lvl3pPr>
      <a:lvl4pPr marL="685768" algn="l" defTabSz="228589" rtl="0" eaLnBrk="1" latinLnBrk="0" hangingPunct="1">
        <a:defRPr sz="900" kern="1200">
          <a:solidFill>
            <a:schemeClr val="tx1"/>
          </a:solidFill>
          <a:latin typeface="+mn-lt"/>
          <a:ea typeface="+mn-ea"/>
          <a:cs typeface="+mn-cs"/>
        </a:defRPr>
      </a:lvl4pPr>
      <a:lvl5pPr marL="914358" algn="l" defTabSz="228589" rtl="0" eaLnBrk="1" latinLnBrk="0" hangingPunct="1">
        <a:defRPr sz="900" kern="1200">
          <a:solidFill>
            <a:schemeClr val="tx1"/>
          </a:solidFill>
          <a:latin typeface="+mn-lt"/>
          <a:ea typeface="+mn-ea"/>
          <a:cs typeface="+mn-cs"/>
        </a:defRPr>
      </a:lvl5pPr>
      <a:lvl6pPr marL="1142947" algn="l" defTabSz="228589" rtl="0" eaLnBrk="1" latinLnBrk="0" hangingPunct="1">
        <a:defRPr sz="900" kern="1200">
          <a:solidFill>
            <a:schemeClr val="tx1"/>
          </a:solidFill>
          <a:latin typeface="+mn-lt"/>
          <a:ea typeface="+mn-ea"/>
          <a:cs typeface="+mn-cs"/>
        </a:defRPr>
      </a:lvl6pPr>
      <a:lvl7pPr marL="1371536" algn="l" defTabSz="228589" rtl="0" eaLnBrk="1" latinLnBrk="0" hangingPunct="1">
        <a:defRPr sz="900" kern="1200">
          <a:solidFill>
            <a:schemeClr val="tx1"/>
          </a:solidFill>
          <a:latin typeface="+mn-lt"/>
          <a:ea typeface="+mn-ea"/>
          <a:cs typeface="+mn-cs"/>
        </a:defRPr>
      </a:lvl7pPr>
      <a:lvl8pPr marL="1600126" algn="l" defTabSz="228589" rtl="0" eaLnBrk="1" latinLnBrk="0" hangingPunct="1">
        <a:defRPr sz="900" kern="1200">
          <a:solidFill>
            <a:schemeClr val="tx1"/>
          </a:solidFill>
          <a:latin typeface="+mn-lt"/>
          <a:ea typeface="+mn-ea"/>
          <a:cs typeface="+mn-cs"/>
        </a:defRPr>
      </a:lvl8pPr>
      <a:lvl9pPr marL="1828715" algn="l" defTabSz="228589"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9740" y="588136"/>
            <a:ext cx="11272519" cy="574040"/>
          </a:xfrm>
          <a:prstGeom prst="rect">
            <a:avLst/>
          </a:prstGeom>
        </p:spPr>
        <p:txBody>
          <a:bodyPr wrap="square" lIns="0" tIns="0" rIns="0" bIns="0">
            <a:spAutoFit/>
          </a:bodyPr>
          <a:lstStyle>
            <a:lvl1pPr>
              <a:defRPr sz="3600" b="0" i="0">
                <a:solidFill>
                  <a:srgbClr val="011323"/>
                </a:solidFill>
                <a:latin typeface="Franklin Gothic Medium"/>
                <a:cs typeface="Franklin Gothic Medium"/>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918145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3608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hf sldNum="0" hdr="0" ftr="0" dt="0"/>
  <p:txStyles>
    <p:titleStyle>
      <a:lvl1pPr algn="l"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jryan@lisc.org" TargetMode="External"/><Relationship Id="rId2" Type="http://schemas.openxmlformats.org/officeDocument/2006/relationships/image" Target="../media/image19.jpe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hyperlink" Target="mailto:dthompson2@lis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96200" y="3048000"/>
            <a:ext cx="3724564" cy="1752600"/>
          </a:xfrm>
        </p:spPr>
        <p:txBody>
          <a:bodyPr anchor="ctr" anchorCtr="0">
            <a:noAutofit/>
          </a:bodyPr>
          <a:lstStyle/>
          <a:p>
            <a:r>
              <a:rPr lang="en-US" sz="1800" dirty="0" smtClean="0"/>
              <a:t>Charter Revision Commission</a:t>
            </a:r>
            <a:br>
              <a:rPr lang="en-US" sz="1800" dirty="0" smtClean="0"/>
            </a:br>
            <a:r>
              <a:rPr lang="en-US" sz="1800" dirty="0" smtClean="0"/>
              <a:t>Urban Services District Subcommittee</a:t>
            </a:r>
            <a:br>
              <a:rPr lang="en-US" sz="1800" dirty="0" smtClean="0"/>
            </a:br>
            <a:r>
              <a:rPr lang="en-US" sz="1800" dirty="0" smtClean="0"/>
              <a:t>November 15, 2019</a:t>
            </a:r>
          </a:p>
          <a:p>
            <a:endParaRPr lang="en-US" sz="1800" dirty="0"/>
          </a:p>
          <a:p>
            <a:r>
              <a:rPr lang="en-US" sz="1800" dirty="0" smtClean="0"/>
              <a:t>Devin Thompson</a:t>
            </a:r>
            <a:br>
              <a:rPr lang="en-US" sz="1800" dirty="0" smtClean="0"/>
            </a:br>
            <a:r>
              <a:rPr lang="en-US" sz="1800" dirty="0" smtClean="0"/>
              <a:t>Economic Development Officer</a:t>
            </a:r>
            <a:endParaRPr lang="en-US" sz="1800" dirty="0"/>
          </a:p>
        </p:txBody>
      </p:sp>
      <p:sp>
        <p:nvSpPr>
          <p:cNvPr id="7" name="Title 1"/>
          <p:cNvSpPr txBox="1">
            <a:spLocks/>
          </p:cNvSpPr>
          <p:nvPr/>
        </p:nvSpPr>
        <p:spPr>
          <a:xfrm>
            <a:off x="7010400" y="1524000"/>
            <a:ext cx="5486400" cy="13716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kern="1200">
                <a:solidFill>
                  <a:srgbClr val="011323"/>
                </a:solidFill>
                <a:latin typeface="Franklin Gothic Medium" panose="020B0603020102020204" pitchFamily="34" charset="0"/>
                <a:ea typeface="+mj-ea"/>
                <a:cs typeface="+mj-cs"/>
              </a:defRPr>
            </a:lvl1pPr>
          </a:lstStyle>
          <a:p>
            <a:r>
              <a:rPr lang="en-US" sz="4400" dirty="0" smtClean="0"/>
              <a:t>Structuring Systems to Promote Equity</a:t>
            </a:r>
            <a:endParaRPr lang="en-US" sz="4400" dirty="0"/>
          </a:p>
        </p:txBody>
      </p:sp>
      <p:pic>
        <p:nvPicPr>
          <p:cNvPr id="4" name="Picture 4" descr="A group of people posing for the camera&#10;&#10;Description generated with very high confidence">
            <a:extLst>
              <a:ext uri="{FF2B5EF4-FFF2-40B4-BE49-F238E27FC236}">
                <a16:creationId xmlns:a16="http://schemas.microsoft.com/office/drawing/2014/main" xmlns="" id="{61665C3D-9AF7-463B-B989-3064BDFDD9A9}"/>
              </a:ext>
            </a:extLst>
          </p:cNvPr>
          <p:cNvPicPr>
            <a:picLocks noChangeAspect="1"/>
          </p:cNvPicPr>
          <p:nvPr/>
        </p:nvPicPr>
        <p:blipFill>
          <a:blip r:embed="rId2"/>
          <a:stretch>
            <a:fillRect/>
          </a:stretch>
        </p:blipFill>
        <p:spPr>
          <a:xfrm>
            <a:off x="1173194" y="1532941"/>
            <a:ext cx="5489274" cy="3907136"/>
          </a:xfrm>
          <a:prstGeom prst="rect">
            <a:avLst/>
          </a:prstGeom>
        </p:spPr>
      </p:pic>
      <p:pic>
        <p:nvPicPr>
          <p:cNvPr id="6" name="Picture 5">
            <a:extLst>
              <a:ext uri="{FF2B5EF4-FFF2-40B4-BE49-F238E27FC236}">
                <a16:creationId xmlns:a16="http://schemas.microsoft.com/office/drawing/2014/main" xmlns="" id="{46C62A73-D413-4428-A72F-93CE2829A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142414"/>
            <a:ext cx="3614302" cy="724986"/>
          </a:xfrm>
          <a:prstGeom prst="rect">
            <a:avLst/>
          </a:prstGeom>
        </p:spPr>
      </p:pic>
    </p:spTree>
    <p:extLst>
      <p:ext uri="{BB962C8B-B14F-4D97-AF65-F5344CB8AC3E}">
        <p14:creationId xmlns:p14="http://schemas.microsoft.com/office/powerpoint/2010/main" val="158441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417" y="621286"/>
            <a:ext cx="10498016" cy="1007033"/>
          </a:xfrm>
          <a:prstGeom prst="rect">
            <a:avLst/>
          </a:prstGeom>
        </p:spPr>
        <p:txBody>
          <a:bodyPr vert="horz" wrap="square" lIns="0" tIns="8472" rIns="0" bIns="0" rtlCol="0">
            <a:spAutoFit/>
          </a:bodyPr>
          <a:lstStyle/>
          <a:p>
            <a:pPr marL="7702">
              <a:spcBef>
                <a:spcPts val="67"/>
              </a:spcBef>
            </a:pPr>
            <a:r>
              <a:rPr lang="en-US" sz="3244" spc="-6" dirty="0" smtClean="0"/>
              <a:t>How We Can Correct That Disparity</a:t>
            </a:r>
            <a:r>
              <a:rPr lang="en-US" sz="3244" i="1" spc="-31" dirty="0"/>
              <a:t/>
            </a:r>
            <a:br>
              <a:rPr lang="en-US" sz="3244" i="1" spc="-31" dirty="0"/>
            </a:br>
            <a:endParaRPr sz="3244" i="1" dirty="0"/>
          </a:p>
        </p:txBody>
      </p:sp>
      <p:sp>
        <p:nvSpPr>
          <p:cNvPr id="4" name="object 4"/>
          <p:cNvSpPr txBox="1"/>
          <p:nvPr/>
        </p:nvSpPr>
        <p:spPr>
          <a:xfrm>
            <a:off x="11692416" y="6511195"/>
            <a:ext cx="75088" cy="130386"/>
          </a:xfrm>
          <a:prstGeom prst="rect">
            <a:avLst/>
          </a:prstGeom>
        </p:spPr>
        <p:txBody>
          <a:bodyPr vert="horz" wrap="square" lIns="0" tIns="8856" rIns="0" bIns="0" rtlCol="0">
            <a:spAutoFit/>
          </a:bodyPr>
          <a:lstStyle/>
          <a:p>
            <a:pPr marL="7702" marR="0" lvl="0" indent="0" algn="l" defTabSz="554492" rtl="0" eaLnBrk="1" fontAlgn="auto" latinLnBrk="0" hangingPunct="1">
              <a:lnSpc>
                <a:spcPct val="100000"/>
              </a:lnSpc>
              <a:spcBef>
                <a:spcPts val="69"/>
              </a:spcBef>
              <a:spcAft>
                <a:spcPts val="0"/>
              </a:spcAft>
              <a:buClrTx/>
              <a:buSzTx/>
              <a:buFontTx/>
              <a:buNone/>
              <a:tabLst/>
              <a:defRPr/>
            </a:pPr>
            <a:r>
              <a:rPr kumimoji="0" sz="789" b="0" i="0" u="none" strike="noStrike" kern="1200" cap="none" spc="3" normalizeH="0" baseline="0" noProof="0" dirty="0">
                <a:ln>
                  <a:noFill/>
                </a:ln>
                <a:solidFill>
                  <a:srgbClr val="888888"/>
                </a:solidFill>
                <a:effectLst/>
                <a:uLnTx/>
                <a:uFillTx/>
                <a:latin typeface="Franklin Gothic Book"/>
                <a:ea typeface="+mn-ea"/>
                <a:cs typeface="Franklin Gothic Book"/>
                <a:sym typeface="Helvetica"/>
              </a:rPr>
              <a:t>7</a:t>
            </a:r>
            <a:endParaRPr kumimoji="0" sz="789" b="0" i="0" u="none" strike="noStrike" kern="1200" cap="none" spc="0" normalizeH="0" baseline="0" noProof="0">
              <a:ln>
                <a:noFill/>
              </a:ln>
              <a:solidFill>
                <a:prstClr val="black"/>
              </a:solidFill>
              <a:effectLst/>
              <a:uLnTx/>
              <a:uFillTx/>
              <a:latin typeface="Franklin Gothic Book"/>
              <a:ea typeface="+mn-ea"/>
              <a:cs typeface="Franklin Gothic Book"/>
              <a:sym typeface="Helvetica"/>
            </a:endParaRPr>
          </a:p>
        </p:txBody>
      </p:sp>
      <p:sp>
        <p:nvSpPr>
          <p:cNvPr id="9" name="object 9"/>
          <p:cNvSpPr/>
          <p:nvPr/>
        </p:nvSpPr>
        <p:spPr>
          <a:xfrm>
            <a:off x="6705600" y="1600200"/>
            <a:ext cx="4770128" cy="3757224"/>
          </a:xfrm>
          <a:prstGeom prst="rect">
            <a:avLst/>
          </a:prstGeom>
          <a:blipFill>
            <a:blip r:embed="rId3" cstate="print"/>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sym typeface="Helvetica"/>
            </a:endParaRPr>
          </a:p>
        </p:txBody>
      </p:sp>
      <p:sp>
        <p:nvSpPr>
          <p:cNvPr id="13" name="Content Placeholder 4">
            <a:extLst>
              <a:ext uri="{FF2B5EF4-FFF2-40B4-BE49-F238E27FC236}">
                <a16:creationId xmlns:a16="http://schemas.microsoft.com/office/drawing/2014/main" xmlns="" id="{4BEB527A-E317-43A8-A5CC-4F4ED5C22B22}"/>
              </a:ext>
            </a:extLst>
          </p:cNvPr>
          <p:cNvSpPr txBox="1">
            <a:spLocks/>
          </p:cNvSpPr>
          <p:nvPr/>
        </p:nvSpPr>
        <p:spPr>
          <a:xfrm>
            <a:off x="457200" y="1600200"/>
            <a:ext cx="5486400" cy="4800600"/>
          </a:xfrm>
          <a:prstGeom prst="rect">
            <a:avLst/>
          </a:prstGeom>
        </p:spPr>
        <p:txBody>
          <a:bodyPr wrap="square" lIns="0" tIns="0" rIns="0" bIns="0">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100"/>
              </a:spcBef>
            </a:pPr>
            <a:r>
              <a:rPr lang="en-US" sz="2200" b="1" kern="0" spc="-10" dirty="0" smtClean="0">
                <a:solidFill>
                  <a:sysClr val="windowText" lastClr="000000"/>
                </a:solidFill>
                <a:cs typeface="Franklin Gothic Book"/>
              </a:rPr>
              <a:t>Set Structural Guidance on Investment</a:t>
            </a:r>
          </a:p>
          <a:p>
            <a:pPr marL="12700">
              <a:spcBef>
                <a:spcPts val="100"/>
              </a:spcBef>
            </a:pPr>
            <a:r>
              <a:rPr lang="en-US" sz="2200" kern="0" spc="-10" dirty="0" smtClean="0">
                <a:solidFill>
                  <a:sysClr val="windowText" lastClr="000000"/>
                </a:solidFill>
                <a:cs typeface="Franklin Gothic Book"/>
              </a:rPr>
              <a:t>Develop an Infrastructure Set Aside in the Capital Improvement Budget for Urban Services District One equal to 44.1% of the previous year’s CIP total.</a:t>
            </a:r>
          </a:p>
          <a:p>
            <a:pPr marL="12700">
              <a:spcBef>
                <a:spcPts val="100"/>
              </a:spcBef>
            </a:pPr>
            <a:endParaRPr lang="en-US" sz="2200" kern="0" spc="-10" dirty="0" smtClean="0">
              <a:solidFill>
                <a:sysClr val="windowText" lastClr="000000"/>
              </a:solidFill>
              <a:cs typeface="Franklin Gothic Book"/>
            </a:endParaRPr>
          </a:p>
          <a:p>
            <a:pPr marL="12700">
              <a:spcBef>
                <a:spcPts val="100"/>
              </a:spcBef>
            </a:pPr>
            <a:r>
              <a:rPr lang="en-US" sz="2200" kern="0" spc="-10" dirty="0" smtClean="0">
                <a:solidFill>
                  <a:sysClr val="windowText" lastClr="000000"/>
                </a:solidFill>
                <a:cs typeface="Franklin Gothic Book"/>
              </a:rPr>
              <a:t>Restrict the use of those dollars to: </a:t>
            </a:r>
            <a:endParaRPr lang="en-US" sz="2200" kern="0" dirty="0" smtClean="0">
              <a:solidFill>
                <a:sysClr val="windowText" lastClr="000000"/>
              </a:solidFill>
              <a:cs typeface="Franklin Gothic Book"/>
            </a:endParaRPr>
          </a:p>
          <a:p>
            <a:pPr marL="299085" indent="-286385">
              <a:buFont typeface="Arial"/>
              <a:buChar char="•"/>
              <a:tabLst>
                <a:tab pos="299085" algn="l"/>
                <a:tab pos="299720" algn="l"/>
              </a:tabLst>
            </a:pPr>
            <a:r>
              <a:rPr lang="en-US" sz="2200" kern="0" spc="-5" dirty="0" smtClean="0">
                <a:solidFill>
                  <a:sysClr val="windowText" lastClr="000000"/>
                </a:solidFill>
                <a:cs typeface="Franklin Gothic Book"/>
              </a:rPr>
              <a:t>Projects within Urban Services District One and zoned for Low-, Medium-, or High-Density Residential or Community General Commercial </a:t>
            </a:r>
          </a:p>
          <a:p>
            <a:pPr marL="299085" indent="-286385">
              <a:buFont typeface="Arial"/>
              <a:buChar char="•"/>
              <a:tabLst>
                <a:tab pos="299085" algn="l"/>
                <a:tab pos="299720" algn="l"/>
              </a:tabLst>
            </a:pPr>
            <a:r>
              <a:rPr lang="en-US" sz="2200" kern="0" spc="-5" dirty="0" smtClean="0">
                <a:solidFill>
                  <a:sysClr val="windowText" lastClr="000000"/>
                </a:solidFill>
                <a:cs typeface="Franklin Gothic Book"/>
              </a:rPr>
              <a:t>Municipal Streets &amp; Municipal Street Drainage Projects</a:t>
            </a:r>
            <a:endParaRPr lang="en-US" sz="2200" kern="0" dirty="0" smtClean="0">
              <a:solidFill>
                <a:sysClr val="windowText" lastClr="000000"/>
              </a:solidFill>
              <a:cs typeface="Franklin Gothic Book"/>
            </a:endParaRPr>
          </a:p>
          <a:p>
            <a:pPr>
              <a:spcBef>
                <a:spcPts val="30"/>
              </a:spcBef>
              <a:buFont typeface="Arial"/>
              <a:buChar char="•"/>
            </a:pPr>
            <a:endParaRPr lang="en-US" sz="2200" kern="0" dirty="0" smtClean="0">
              <a:solidFill>
                <a:sysClr val="windowText" lastClr="000000"/>
              </a:solidFill>
              <a:cs typeface="Times New Roman"/>
            </a:endParaRPr>
          </a:p>
          <a:p>
            <a:pPr marL="12700" marR="5080"/>
            <a:r>
              <a:rPr lang="en-US" sz="2200" kern="0" spc="-10" dirty="0" smtClean="0">
                <a:solidFill>
                  <a:sysClr val="windowText" lastClr="000000"/>
                </a:solidFill>
                <a:cs typeface="Franklin Gothic Book"/>
              </a:rPr>
              <a:t>This one change would have directed nearly $60 million in investment back to the Urban Core neighborhoods in 2019.</a:t>
            </a:r>
          </a:p>
          <a:p>
            <a:pPr marL="12700" marR="5080"/>
            <a:endParaRPr lang="en-US" sz="2200" kern="0" spc="-10" dirty="0" smtClean="0">
              <a:solidFill>
                <a:sysClr val="windowText" lastClr="000000"/>
              </a:solidFill>
              <a:cs typeface="Franklin Gothic Book"/>
            </a:endParaRPr>
          </a:p>
          <a:p>
            <a:pPr marL="12700" marR="5080"/>
            <a:r>
              <a:rPr lang="en-US" sz="2200" b="1" kern="0" spc="-10" dirty="0" smtClean="0">
                <a:solidFill>
                  <a:sysClr val="windowText" lastClr="000000"/>
                </a:solidFill>
                <a:cs typeface="Franklin Gothic Book"/>
              </a:rPr>
              <a:t>Expand Tax Increment Financing Opportunities</a:t>
            </a:r>
          </a:p>
          <a:p>
            <a:pPr marL="12700" marR="5080"/>
            <a:r>
              <a:rPr lang="en-US" sz="2200" kern="0" spc="-10" dirty="0" smtClean="0">
                <a:solidFill>
                  <a:sysClr val="windowText" lastClr="000000"/>
                </a:solidFill>
                <a:cs typeface="Franklin Gothic Book"/>
              </a:rPr>
              <a:t>Develop guidance on an Urban Services District fractional TIF that would allow some smaller fraction of the increase in property tax values from redevelopment to support future redevelopment.</a:t>
            </a:r>
          </a:p>
        </p:txBody>
      </p:sp>
    </p:spTree>
    <p:extLst>
      <p:ext uri="{BB962C8B-B14F-4D97-AF65-F5344CB8AC3E}">
        <p14:creationId xmlns:p14="http://schemas.microsoft.com/office/powerpoint/2010/main" val="245686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algn="ctr"/>
            <a:r>
              <a:rPr lang="en-US" sz="4800" dirty="0" smtClean="0">
                <a:solidFill>
                  <a:schemeClr val="bg1"/>
                </a:solidFill>
                <a:latin typeface="Franklin Gothic Medium"/>
              </a:rPr>
              <a:t>Empowering Residents</a:t>
            </a:r>
            <a:endParaRPr lang="en-US" sz="4800" dirty="0">
              <a:solidFill>
                <a:schemeClr val="bg1"/>
              </a:solidFill>
              <a:latin typeface="Franklin Gothic Medium"/>
            </a:endParaRPr>
          </a:p>
          <a:p>
            <a:pPr algn="ctr"/>
            <a:endParaRPr lang="en-US" sz="4800" dirty="0">
              <a:solidFill>
                <a:schemeClr val="bg1"/>
              </a:solidFill>
              <a:latin typeface="Franklin Gothic Medium"/>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endParaRPr>
          </a:p>
        </p:txBody>
      </p:sp>
    </p:spTree>
    <p:extLst>
      <p:ext uri="{BB962C8B-B14F-4D97-AF65-F5344CB8AC3E}">
        <p14:creationId xmlns:p14="http://schemas.microsoft.com/office/powerpoint/2010/main" val="295284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864" y="337743"/>
            <a:ext cx="8293136"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smtClean="0"/>
              <a:t>Community Benefits Agreements</a:t>
            </a:r>
            <a:endParaRPr sz="3600" b="1" spc="30" dirty="0"/>
          </a:p>
        </p:txBody>
      </p:sp>
      <p:sp>
        <p:nvSpPr>
          <p:cNvPr id="3" name="object 3"/>
          <p:cNvSpPr txBox="1"/>
          <p:nvPr/>
        </p:nvSpPr>
        <p:spPr>
          <a:xfrm>
            <a:off x="609091" y="1496060"/>
            <a:ext cx="5212715" cy="5118068"/>
          </a:xfrm>
          <a:prstGeom prst="rect">
            <a:avLst/>
          </a:prstGeom>
        </p:spPr>
        <p:txBody>
          <a:bodyPr vert="horz" wrap="square" lIns="0" tIns="74930" rIns="0" bIns="0" rtlCol="0">
            <a:spAutoFit/>
          </a:bodyPr>
          <a:lstStyle/>
          <a:p>
            <a:pPr marL="12700">
              <a:lnSpc>
                <a:spcPct val="100000"/>
              </a:lnSpc>
              <a:spcBef>
                <a:spcPts val="590"/>
              </a:spcBef>
            </a:pPr>
            <a:r>
              <a:rPr lang="en-US" sz="1200" spc="-5" dirty="0" smtClean="0">
                <a:latin typeface="Franklin Gothic Book" panose="020B0503020102020204" pitchFamily="34" charset="0"/>
                <a:cs typeface="Franklin Gothic Book"/>
              </a:rPr>
              <a:t>What is a Community Benefits Agreement?</a:t>
            </a:r>
            <a:endParaRPr sz="1200" dirty="0">
              <a:latin typeface="Franklin Gothic Book" panose="020B0503020102020204" pitchFamily="34" charset="0"/>
              <a:cs typeface="Franklin Gothic Book"/>
            </a:endParaRPr>
          </a:p>
          <a:p>
            <a:pPr marL="469900">
              <a:lnSpc>
                <a:spcPct val="100000"/>
              </a:lnSpc>
              <a:spcBef>
                <a:spcPts val="490"/>
              </a:spcBef>
              <a:tabLst>
                <a:tab pos="756285" algn="l"/>
                <a:tab pos="756920" algn="l"/>
              </a:tabLst>
            </a:pPr>
            <a:r>
              <a:rPr lang="en-US" sz="1200" spc="-5" dirty="0">
                <a:latin typeface="Franklin Gothic Book" panose="020B0503020102020204" pitchFamily="34" charset="0"/>
                <a:cs typeface="Franklin Gothic Book"/>
              </a:rPr>
              <a:t>A Community Benefits Agreement (CBA) is a project-specific agreement between a developer and a broad community coalition that details the project’s contributions to the community and ensures community support for the project.</a:t>
            </a:r>
            <a:endParaRPr sz="1200" dirty="0" smtClean="0">
              <a:latin typeface="Franklin Gothic Book" panose="020B0503020102020204" pitchFamily="34" charset="0"/>
              <a:cs typeface="Franklin Gothic Book"/>
            </a:endParaRPr>
          </a:p>
          <a:p>
            <a:pPr>
              <a:lnSpc>
                <a:spcPct val="100000"/>
              </a:lnSpc>
              <a:spcBef>
                <a:spcPts val="15"/>
              </a:spcBef>
            </a:pPr>
            <a:endParaRPr sz="1200" dirty="0">
              <a:latin typeface="Franklin Gothic Book" panose="020B0503020102020204" pitchFamily="34" charset="0"/>
              <a:cs typeface="Times New Roman"/>
            </a:endParaRPr>
          </a:p>
          <a:p>
            <a:pPr marL="12700">
              <a:lnSpc>
                <a:spcPct val="100000"/>
              </a:lnSpc>
              <a:spcBef>
                <a:spcPts val="5"/>
              </a:spcBef>
            </a:pPr>
            <a:r>
              <a:rPr lang="en-US" sz="1200" spc="-5" dirty="0" smtClean="0">
                <a:latin typeface="Franklin Gothic Book" panose="020B0503020102020204" pitchFamily="34" charset="0"/>
                <a:cs typeface="Franklin Gothic Book"/>
              </a:rPr>
              <a:t>What is a Community Benefits Policy?</a:t>
            </a:r>
            <a:endParaRPr sz="1200" dirty="0">
              <a:latin typeface="Franklin Gothic Book" panose="020B0503020102020204" pitchFamily="34" charset="0"/>
              <a:cs typeface="Franklin Gothic Book"/>
            </a:endParaRPr>
          </a:p>
          <a:p>
            <a:pPr marL="469900" lvl="1">
              <a:spcBef>
                <a:spcPts val="395"/>
              </a:spcBef>
              <a:tabLst>
                <a:tab pos="299085" algn="l"/>
                <a:tab pos="299720" algn="l"/>
              </a:tabLst>
            </a:pPr>
            <a:r>
              <a:rPr lang="en-US" sz="1200" spc="-5" dirty="0">
                <a:latin typeface="Franklin Gothic Book" panose="020B0503020102020204" pitchFamily="34" charset="0"/>
                <a:cs typeface="Franklin Gothic Book"/>
              </a:rPr>
              <a:t>A </a:t>
            </a:r>
            <a:r>
              <a:rPr lang="en-US" sz="1200" spc="-5" dirty="0">
                <a:latin typeface="Franklin Gothic Book" panose="020B0503020102020204" pitchFamily="34" charset="0"/>
                <a:cs typeface="Franklin Gothic Book"/>
              </a:rPr>
              <a:t>community benefits policy is any policy adopted by a local government that requires community benefits on projects undertaken by the government or by a private developer. </a:t>
            </a:r>
            <a:r>
              <a:rPr lang="en-US" sz="1200" spc="-5" dirty="0">
                <a:latin typeface="Franklin Gothic Book" panose="020B0503020102020204" pitchFamily="34" charset="0"/>
                <a:cs typeface="Franklin Gothic Book"/>
              </a:rPr>
              <a:t>Common examples include living wage, local hiring, and affordable housing requirements for subsidized development</a:t>
            </a:r>
            <a:r>
              <a:rPr lang="en-US" sz="1200" spc="-5" dirty="0" smtClean="0">
                <a:latin typeface="Franklin Gothic Book" panose="020B0503020102020204" pitchFamily="34" charset="0"/>
                <a:cs typeface="Franklin Gothic Book"/>
              </a:rPr>
              <a:t>.</a:t>
            </a:r>
          </a:p>
          <a:p>
            <a:pPr marL="469900" lvl="1">
              <a:spcBef>
                <a:spcPts val="395"/>
              </a:spcBef>
              <a:tabLst>
                <a:tab pos="299085" algn="l"/>
                <a:tab pos="299720" algn="l"/>
              </a:tabLst>
            </a:pPr>
            <a:endParaRPr lang="en-US" sz="1200" spc="-5" dirty="0" smtClean="0">
              <a:latin typeface="Franklin Gothic Book" panose="020B0503020102020204" pitchFamily="34" charset="0"/>
              <a:cs typeface="Franklin Gothic Book"/>
            </a:endParaRPr>
          </a:p>
          <a:p>
            <a:pPr marL="12700">
              <a:lnSpc>
                <a:spcPct val="100000"/>
              </a:lnSpc>
              <a:spcBef>
                <a:spcPts val="5"/>
              </a:spcBef>
            </a:pPr>
            <a:r>
              <a:rPr lang="en-US" sz="1200" spc="-5" dirty="0">
                <a:latin typeface="Franklin Gothic Book" panose="020B0503020102020204" pitchFamily="34" charset="0"/>
                <a:cs typeface="Franklin Gothic Book"/>
              </a:rPr>
              <a:t>What is a </a:t>
            </a:r>
            <a:r>
              <a:rPr lang="en-US" sz="1200" spc="-5" dirty="0" smtClean="0">
                <a:latin typeface="Franklin Gothic Book" panose="020B0503020102020204" pitchFamily="34" charset="0"/>
                <a:cs typeface="Franklin Gothic Book"/>
              </a:rPr>
              <a:t>Multi-Parcel Standard? Or a Community Benefits Standard?</a:t>
            </a:r>
            <a:endParaRPr lang="en-US" sz="1200" dirty="0">
              <a:latin typeface="Franklin Gothic Book" panose="020B0503020102020204" pitchFamily="34" charset="0"/>
              <a:cs typeface="Franklin Gothic Book"/>
            </a:endParaRPr>
          </a:p>
          <a:p>
            <a:pPr marL="469900" lvl="1">
              <a:spcBef>
                <a:spcPts val="395"/>
              </a:spcBef>
              <a:tabLst>
                <a:tab pos="299085" algn="l"/>
                <a:tab pos="299720" algn="l"/>
              </a:tabLst>
            </a:pPr>
            <a:r>
              <a:rPr lang="en-US" sz="1200" spc="-5" dirty="0">
                <a:latin typeface="Franklin Gothic Book" panose="020B0503020102020204" pitchFamily="34" charset="0"/>
                <a:cs typeface="Franklin Gothic Book"/>
              </a:rPr>
              <a:t>Local governments can proactively guide future growth by applying community benefits principles to large parcels of land slated for </a:t>
            </a:r>
            <a:r>
              <a:rPr lang="en-US" sz="1200" spc="-5" dirty="0" smtClean="0">
                <a:latin typeface="Franklin Gothic Book" panose="020B0503020102020204" pitchFamily="34" charset="0"/>
                <a:cs typeface="Franklin Gothic Book"/>
              </a:rPr>
              <a:t>development or that seek to change their use from what the city had previously determined. </a:t>
            </a:r>
            <a:r>
              <a:rPr lang="en-US" sz="1200" spc="-5" dirty="0">
                <a:latin typeface="Franklin Gothic Book" panose="020B0503020102020204" pitchFamily="34" charset="0"/>
                <a:cs typeface="Franklin Gothic Book"/>
              </a:rPr>
              <a:t>If the land is government-owned or developed under an agreement with the local government, officials can incorporate community benefits into requests for proposals. </a:t>
            </a:r>
            <a:endParaRPr lang="en-US" sz="1200" spc="-5" dirty="0" smtClean="0">
              <a:latin typeface="Franklin Gothic Book" panose="020B0503020102020204" pitchFamily="34" charset="0"/>
              <a:cs typeface="Franklin Gothic Book"/>
            </a:endParaRPr>
          </a:p>
          <a:p>
            <a:pPr marL="12700">
              <a:spcBef>
                <a:spcPts val="395"/>
              </a:spcBef>
              <a:tabLst>
                <a:tab pos="299085" algn="l"/>
                <a:tab pos="299720" algn="l"/>
              </a:tabLst>
            </a:pPr>
            <a:r>
              <a:rPr lang="en-US" sz="1200" spc="-20" dirty="0" smtClean="0">
                <a:latin typeface="Franklin Gothic Book" panose="020B0503020102020204" pitchFamily="34" charset="0"/>
              </a:rPr>
              <a:t/>
            </a:r>
            <a:br>
              <a:rPr lang="en-US" sz="1200" spc="-20" dirty="0" smtClean="0">
                <a:latin typeface="Franklin Gothic Book" panose="020B0503020102020204" pitchFamily="34" charset="0"/>
              </a:rPr>
            </a:br>
            <a:r>
              <a:rPr lang="en-US" sz="1200" spc="-20" dirty="0" smtClean="0">
                <a:latin typeface="Franklin Gothic Book" panose="020B0503020102020204" pitchFamily="34" charset="0"/>
              </a:rPr>
              <a:t>CBAs have an over 20-year track record of aligning the interests of neighborhood residents, government, and for-profit developers to allow the market to be a strong comp</a:t>
            </a:r>
          </a:p>
          <a:p>
            <a:pPr marL="12700">
              <a:lnSpc>
                <a:spcPct val="100000"/>
              </a:lnSpc>
              <a:spcBef>
                <a:spcPts val="505"/>
              </a:spcBef>
              <a:tabLst>
                <a:tab pos="299085" algn="l"/>
                <a:tab pos="299720" algn="l"/>
              </a:tabLst>
            </a:pPr>
            <a:endParaRPr lang="en-US" sz="1800" spc="-5" dirty="0">
              <a:latin typeface="Franklin Gothic Book"/>
              <a:cs typeface="Franklin Gothic Book"/>
            </a:endParaRPr>
          </a:p>
        </p:txBody>
      </p:sp>
      <p:sp>
        <p:nvSpPr>
          <p:cNvPr id="4" name="object 4"/>
          <p:cNvSpPr/>
          <p:nvPr/>
        </p:nvSpPr>
        <p:spPr>
          <a:xfrm>
            <a:off x="6196584" y="2391155"/>
            <a:ext cx="5486399" cy="26121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864" y="337743"/>
            <a:ext cx="11341136"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smtClean="0"/>
              <a:t>Community Benefit Agreements in Practice</a:t>
            </a:r>
            <a:endParaRPr sz="3600" b="1" spc="30" dirty="0"/>
          </a:p>
        </p:txBody>
      </p:sp>
      <p:sp>
        <p:nvSpPr>
          <p:cNvPr id="3" name="object 3"/>
          <p:cNvSpPr txBox="1"/>
          <p:nvPr/>
        </p:nvSpPr>
        <p:spPr>
          <a:xfrm>
            <a:off x="457200" y="1496060"/>
            <a:ext cx="5791201" cy="4679486"/>
          </a:xfrm>
          <a:prstGeom prst="rect">
            <a:avLst/>
          </a:prstGeom>
        </p:spPr>
        <p:txBody>
          <a:bodyPr vert="horz" wrap="square" lIns="0" tIns="74930" rIns="0" bIns="0" rtlCol="0">
            <a:spAutoFit/>
          </a:bodyPr>
          <a:lstStyle/>
          <a:p>
            <a:pPr marL="12700">
              <a:lnSpc>
                <a:spcPct val="100000"/>
              </a:lnSpc>
              <a:spcBef>
                <a:spcPts val="505"/>
              </a:spcBef>
              <a:tabLst>
                <a:tab pos="299085" algn="l"/>
                <a:tab pos="299720" algn="l"/>
              </a:tabLst>
            </a:pPr>
            <a:r>
              <a:rPr lang="en-US" sz="1800" spc="-5" dirty="0" smtClean="0">
                <a:latin typeface="Franklin Gothic Book"/>
                <a:cs typeface="Franklin Gothic Book"/>
              </a:rPr>
              <a:t>$275 Million Project on the Nashville Fairground Site and development of proximate parcels for supportive mixed-uses – housing, retail, hotel, and entertainment.</a:t>
            </a:r>
          </a:p>
          <a:p>
            <a:pPr marL="12700">
              <a:lnSpc>
                <a:spcPct val="100000"/>
              </a:lnSpc>
              <a:spcBef>
                <a:spcPts val="505"/>
              </a:spcBef>
              <a:tabLst>
                <a:tab pos="299085" algn="l"/>
                <a:tab pos="299720" algn="l"/>
              </a:tabLst>
            </a:pPr>
            <a:endParaRPr lang="en-US" sz="1800" spc="-5" dirty="0" smtClean="0">
              <a:latin typeface="Franklin Gothic Book"/>
              <a:cs typeface="Franklin Gothic Book"/>
            </a:endParaRPr>
          </a:p>
          <a:p>
            <a:pPr marL="12700">
              <a:lnSpc>
                <a:spcPct val="100000"/>
              </a:lnSpc>
              <a:spcBef>
                <a:spcPts val="505"/>
              </a:spcBef>
              <a:tabLst>
                <a:tab pos="299085" algn="l"/>
                <a:tab pos="299720" algn="l"/>
              </a:tabLst>
            </a:pPr>
            <a:r>
              <a:rPr lang="en-US" spc="-5" dirty="0" smtClean="0">
                <a:latin typeface="Franklin Gothic Book"/>
                <a:cs typeface="Franklin Gothic Book"/>
              </a:rPr>
              <a:t>CBA Completed in 2018 in parallel with the city rezoning the 10 acres of mixed-use development.</a:t>
            </a:r>
            <a:r>
              <a:rPr lang="en-US" sz="1800" spc="-5" dirty="0" smtClean="0">
                <a:latin typeface="Franklin Gothic Book"/>
                <a:cs typeface="Franklin Gothic Book"/>
              </a:rPr>
              <a:t/>
            </a:r>
            <a:br>
              <a:rPr lang="en-US" sz="1800" spc="-5" dirty="0" smtClean="0">
                <a:latin typeface="Franklin Gothic Book"/>
                <a:cs typeface="Franklin Gothic Book"/>
              </a:rPr>
            </a:br>
            <a:r>
              <a:rPr lang="en-US" sz="1800" spc="-5" dirty="0" smtClean="0">
                <a:latin typeface="Franklin Gothic Book"/>
                <a:cs typeface="Franklin Gothic Book"/>
              </a:rPr>
              <a:t> </a:t>
            </a:r>
          </a:p>
          <a:p>
            <a:pPr marL="12700">
              <a:lnSpc>
                <a:spcPct val="100000"/>
              </a:lnSpc>
              <a:spcBef>
                <a:spcPts val="505"/>
              </a:spcBef>
              <a:tabLst>
                <a:tab pos="299085" algn="l"/>
                <a:tab pos="299720" algn="l"/>
              </a:tabLst>
            </a:pPr>
            <a:r>
              <a:rPr lang="en-US" sz="1800" spc="-5" dirty="0" smtClean="0">
                <a:latin typeface="Franklin Gothic Book"/>
                <a:cs typeface="Franklin Gothic Book"/>
              </a:rPr>
              <a:t>Major League Soccer Team met </a:t>
            </a:r>
            <a:r>
              <a:rPr lang="en-US" spc="-5" dirty="0">
                <a:latin typeface="Franklin Gothic Book"/>
                <a:cs typeface="Franklin Gothic Book"/>
              </a:rPr>
              <a:t>with Stand Up </a:t>
            </a:r>
            <a:r>
              <a:rPr lang="en-US" spc="-5" dirty="0" smtClean="0">
                <a:latin typeface="Franklin Gothic Book"/>
                <a:cs typeface="Franklin Gothic Book"/>
              </a:rPr>
              <a:t>Nashville, </a:t>
            </a:r>
            <a:r>
              <a:rPr lang="en-US" spc="-5" dirty="0">
                <a:latin typeface="Franklin Gothic Book"/>
                <a:cs typeface="Franklin Gothic Book"/>
              </a:rPr>
              <a:t>a </a:t>
            </a:r>
            <a:r>
              <a:rPr lang="en-US" sz="1800" spc="-5" dirty="0" smtClean="0">
                <a:latin typeface="Franklin Gothic Book"/>
                <a:cs typeface="Franklin Gothic Book"/>
              </a:rPr>
              <a:t>coalition of community groups, developed by the residents for the purpose of negotiating the CBA. Agents of both entities signed the contract and supported its </a:t>
            </a:r>
          </a:p>
          <a:p>
            <a:pPr marL="12700">
              <a:lnSpc>
                <a:spcPct val="100000"/>
              </a:lnSpc>
              <a:spcBef>
                <a:spcPts val="505"/>
              </a:spcBef>
              <a:tabLst>
                <a:tab pos="299085" algn="l"/>
                <a:tab pos="299720" algn="l"/>
              </a:tabLst>
            </a:pPr>
            <a:endParaRPr lang="en-US" spc="-5" dirty="0">
              <a:latin typeface="Franklin Gothic Book"/>
              <a:cs typeface="Franklin Gothic Book"/>
            </a:endParaRPr>
          </a:p>
          <a:p>
            <a:pPr marL="12700">
              <a:lnSpc>
                <a:spcPct val="100000"/>
              </a:lnSpc>
              <a:spcBef>
                <a:spcPts val="505"/>
              </a:spcBef>
              <a:tabLst>
                <a:tab pos="299085" algn="l"/>
                <a:tab pos="299720" algn="l"/>
              </a:tabLst>
            </a:pPr>
            <a:endParaRPr lang="en-US" spc="-5" dirty="0" smtClean="0">
              <a:latin typeface="Franklin Gothic Book"/>
              <a:cs typeface="Franklin Gothic Book"/>
            </a:endParaRPr>
          </a:p>
          <a:p>
            <a:pPr marL="12700">
              <a:lnSpc>
                <a:spcPct val="100000"/>
              </a:lnSpc>
              <a:spcBef>
                <a:spcPts val="505"/>
              </a:spcBef>
              <a:tabLst>
                <a:tab pos="299085" algn="l"/>
                <a:tab pos="299720" algn="l"/>
              </a:tabLst>
            </a:pPr>
            <a:endParaRPr lang="en-US" spc="-5" dirty="0">
              <a:latin typeface="Franklin Gothic Book"/>
              <a:cs typeface="Franklin Gothic Book"/>
            </a:endParaRPr>
          </a:p>
          <a:p>
            <a:pPr marL="12700">
              <a:lnSpc>
                <a:spcPct val="100000"/>
              </a:lnSpc>
              <a:spcBef>
                <a:spcPts val="505"/>
              </a:spcBef>
              <a:tabLst>
                <a:tab pos="299085" algn="l"/>
                <a:tab pos="299720" algn="l"/>
              </a:tabLst>
            </a:pPr>
            <a:endParaRPr lang="en-US" sz="1800" spc="-5" dirty="0">
              <a:latin typeface="Franklin Gothic Book"/>
              <a:cs typeface="Franklin Gothic Book"/>
            </a:endParaRPr>
          </a:p>
        </p:txBody>
      </p:sp>
      <p:pic>
        <p:nvPicPr>
          <p:cNvPr id="1026" name="Picture 2" descr="636383223648055643-2017-08-14-14-23-19-Metro-Presentation-08-14-17-FINAL.pdf---Adobe-Acrobat-Reader-D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50863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3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864" y="337743"/>
            <a:ext cx="11341136"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smtClean="0"/>
              <a:t>When Should We Mandate CBAs?</a:t>
            </a:r>
            <a:endParaRPr sz="3600" b="1" spc="30" dirty="0"/>
          </a:p>
        </p:txBody>
      </p:sp>
      <p:sp>
        <p:nvSpPr>
          <p:cNvPr id="3" name="object 3"/>
          <p:cNvSpPr txBox="1"/>
          <p:nvPr/>
        </p:nvSpPr>
        <p:spPr>
          <a:xfrm>
            <a:off x="457200" y="1496060"/>
            <a:ext cx="5791201" cy="4274247"/>
          </a:xfrm>
          <a:prstGeom prst="rect">
            <a:avLst/>
          </a:prstGeom>
        </p:spPr>
        <p:txBody>
          <a:bodyPr vert="horz" wrap="square" lIns="0" tIns="74930" rIns="0" bIns="0" rtlCol="0">
            <a:spAutoFit/>
          </a:bodyPr>
          <a:lstStyle/>
          <a:p>
            <a:pPr marL="12700">
              <a:spcBef>
                <a:spcPts val="505"/>
              </a:spcBef>
              <a:tabLst>
                <a:tab pos="299085" algn="l"/>
                <a:tab pos="299720" algn="l"/>
              </a:tabLst>
            </a:pPr>
            <a:r>
              <a:rPr lang="en-US" spc="-5" dirty="0" smtClean="0">
                <a:latin typeface="Franklin Gothic Book"/>
                <a:cs typeface="Franklin Gothic Book"/>
              </a:rPr>
              <a:t>When Public Property is Being Developed.</a:t>
            </a:r>
          </a:p>
          <a:p>
            <a:pPr marL="469900" lvl="1">
              <a:spcBef>
                <a:spcPts val="505"/>
              </a:spcBef>
              <a:tabLst>
                <a:tab pos="299085" algn="l"/>
                <a:tab pos="299720" algn="l"/>
              </a:tabLst>
            </a:pPr>
            <a:r>
              <a:rPr lang="en-US" spc="-5" dirty="0" smtClean="0">
                <a:latin typeface="Franklin Gothic Book"/>
                <a:cs typeface="Franklin Gothic Book"/>
              </a:rPr>
              <a:t>Whether through transfer </a:t>
            </a:r>
            <a:r>
              <a:rPr lang="en-US" spc="-5" dirty="0">
                <a:latin typeface="Franklin Gothic Book"/>
                <a:cs typeface="Franklin Gothic Book"/>
              </a:rPr>
              <a:t>of public property by government or quasi-governmental </a:t>
            </a:r>
            <a:r>
              <a:rPr lang="en-US" spc="-5" dirty="0" smtClean="0">
                <a:latin typeface="Franklin Gothic Book"/>
                <a:cs typeface="Franklin Gothic Book"/>
              </a:rPr>
              <a:t>entities, or land-leasing of parcels for development</a:t>
            </a:r>
            <a:r>
              <a:rPr lang="en-US" spc="-5" dirty="0">
                <a:latin typeface="Franklin Gothic Book"/>
                <a:cs typeface="Franklin Gothic Book"/>
              </a:rPr>
              <a:t/>
            </a:r>
            <a:br>
              <a:rPr lang="en-US" spc="-5" dirty="0">
                <a:latin typeface="Franklin Gothic Book"/>
                <a:cs typeface="Franklin Gothic Book"/>
              </a:rPr>
            </a:br>
            <a:endParaRPr lang="en-US" spc="-5" dirty="0" smtClean="0">
              <a:latin typeface="Franklin Gothic Book"/>
              <a:cs typeface="Franklin Gothic Book"/>
            </a:endParaRPr>
          </a:p>
          <a:p>
            <a:pPr marL="12700">
              <a:spcBef>
                <a:spcPts val="505"/>
              </a:spcBef>
              <a:tabLst>
                <a:tab pos="299085" algn="l"/>
                <a:tab pos="299720" algn="l"/>
              </a:tabLst>
            </a:pPr>
            <a:r>
              <a:rPr lang="en-US" spc="-5" dirty="0">
                <a:latin typeface="Franklin Gothic Book"/>
                <a:cs typeface="Franklin Gothic Book"/>
              </a:rPr>
              <a:t>When Public </a:t>
            </a:r>
            <a:r>
              <a:rPr lang="en-US" spc="-5" dirty="0" smtClean="0">
                <a:latin typeface="Franklin Gothic Book"/>
                <a:cs typeface="Franklin Gothic Book"/>
              </a:rPr>
              <a:t>Financing </a:t>
            </a:r>
            <a:r>
              <a:rPr lang="en-US" spc="-5" dirty="0">
                <a:latin typeface="Franklin Gothic Book"/>
                <a:cs typeface="Franklin Gothic Book"/>
              </a:rPr>
              <a:t>is </a:t>
            </a:r>
            <a:r>
              <a:rPr lang="en-US" spc="-5" dirty="0" smtClean="0">
                <a:latin typeface="Franklin Gothic Book"/>
                <a:cs typeface="Franklin Gothic Book"/>
              </a:rPr>
              <a:t>Sought </a:t>
            </a:r>
            <a:r>
              <a:rPr lang="en-US" spc="-5" dirty="0">
                <a:latin typeface="Franklin Gothic Book"/>
                <a:cs typeface="Franklin Gothic Book"/>
              </a:rPr>
              <a:t>for Private Benefit</a:t>
            </a:r>
          </a:p>
          <a:p>
            <a:pPr marL="469900" lvl="1">
              <a:spcBef>
                <a:spcPts val="505"/>
              </a:spcBef>
              <a:tabLst>
                <a:tab pos="299085" algn="l"/>
                <a:tab pos="299720" algn="l"/>
              </a:tabLst>
            </a:pPr>
            <a:r>
              <a:rPr lang="en-US" spc="-5" dirty="0">
                <a:latin typeface="Franklin Gothic Book"/>
                <a:cs typeface="Franklin Gothic Book"/>
              </a:rPr>
              <a:t/>
            </a:r>
            <a:br>
              <a:rPr lang="en-US" spc="-5" dirty="0">
                <a:latin typeface="Franklin Gothic Book"/>
                <a:cs typeface="Franklin Gothic Book"/>
              </a:rPr>
            </a:br>
            <a:endParaRPr lang="en-US" spc="-5" dirty="0">
              <a:latin typeface="Franklin Gothic Book"/>
              <a:cs typeface="Franklin Gothic Book"/>
            </a:endParaRPr>
          </a:p>
          <a:p>
            <a:pPr marL="12700">
              <a:spcBef>
                <a:spcPts val="505"/>
              </a:spcBef>
              <a:tabLst>
                <a:tab pos="299085" algn="l"/>
                <a:tab pos="299720" algn="l"/>
              </a:tabLst>
            </a:pPr>
            <a:r>
              <a:rPr lang="en-US" spc="-5" dirty="0">
                <a:latin typeface="Franklin Gothic Book"/>
                <a:cs typeface="Franklin Gothic Book"/>
              </a:rPr>
              <a:t>When </a:t>
            </a:r>
            <a:r>
              <a:rPr lang="en-US" spc="-5" dirty="0" smtClean="0">
                <a:latin typeface="Franklin Gothic Book"/>
                <a:cs typeface="Franklin Gothic Book"/>
              </a:rPr>
              <a:t>Agreed-upon Zoning is </a:t>
            </a:r>
            <a:r>
              <a:rPr lang="en-US" spc="-5" dirty="0">
                <a:latin typeface="Franklin Gothic Book"/>
                <a:cs typeface="Franklin Gothic Book"/>
              </a:rPr>
              <a:t>Being </a:t>
            </a:r>
            <a:r>
              <a:rPr lang="en-US" spc="-5" dirty="0" smtClean="0">
                <a:latin typeface="Franklin Gothic Book"/>
                <a:cs typeface="Franklin Gothic Book"/>
              </a:rPr>
              <a:t>Changed</a:t>
            </a:r>
            <a:endParaRPr lang="en-US" spc="-5" dirty="0">
              <a:latin typeface="Franklin Gothic Book"/>
              <a:cs typeface="Franklin Gothic Book"/>
            </a:endParaRPr>
          </a:p>
          <a:p>
            <a:pPr marL="469900" lvl="1">
              <a:spcBef>
                <a:spcPts val="505"/>
              </a:spcBef>
              <a:tabLst>
                <a:tab pos="299085" algn="l"/>
                <a:tab pos="299720" algn="l"/>
              </a:tabLst>
            </a:pPr>
            <a:r>
              <a:rPr lang="en-US" spc="-5" dirty="0" smtClean="0">
                <a:latin typeface="Franklin Gothic Book"/>
                <a:cs typeface="Franklin Gothic Book"/>
              </a:rPr>
              <a:t>Zoning sets the baseline for what a community agrees should exist in their neighborhood. Any change through a Planned Unit Development or similar variance impacts that balance.</a:t>
            </a:r>
            <a:r>
              <a:rPr lang="en-US" spc="-5" dirty="0">
                <a:latin typeface="Franklin Gothic Book"/>
                <a:cs typeface="Franklin Gothic Book"/>
              </a:rPr>
              <a:t/>
            </a:r>
            <a:br>
              <a:rPr lang="en-US" spc="-5" dirty="0">
                <a:latin typeface="Franklin Gothic Book"/>
                <a:cs typeface="Franklin Gothic Book"/>
              </a:rPr>
            </a:br>
            <a:endParaRPr lang="en-US" spc="-5" dirty="0">
              <a:latin typeface="Franklin Gothic Book"/>
              <a:cs typeface="Franklin Gothic Book"/>
            </a:endParaRPr>
          </a:p>
        </p:txBody>
      </p:sp>
      <p:pic>
        <p:nvPicPr>
          <p:cNvPr id="2050" name="Picture 2" descr="Image result for Jacksonville DIA"/>
          <p:cNvPicPr>
            <a:picLocks noChangeAspect="1" noChangeArrowheads="1"/>
          </p:cNvPicPr>
          <p:nvPr/>
        </p:nvPicPr>
        <p:blipFill rotWithShape="1">
          <a:blip r:embed="rId3">
            <a:extLst>
              <a:ext uri="{28A0092B-C50C-407E-A947-70E740481C1C}">
                <a14:useLocalDpi xmlns:a14="http://schemas.microsoft.com/office/drawing/2010/main" val="0"/>
              </a:ext>
            </a:extLst>
          </a:blip>
          <a:srcRect l="9350"/>
          <a:stretch/>
        </p:blipFill>
        <p:spPr bwMode="auto">
          <a:xfrm>
            <a:off x="6296766" y="1924051"/>
            <a:ext cx="5640410" cy="349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4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75" t="9276" r="33695" b="18009"/>
          <a:stretch/>
        </p:blipFill>
        <p:spPr bwMode="auto">
          <a:xfrm>
            <a:off x="762000" y="1219200"/>
            <a:ext cx="6649940" cy="513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ject 3"/>
          <p:cNvSpPr txBox="1"/>
          <p:nvPr/>
        </p:nvSpPr>
        <p:spPr>
          <a:xfrm>
            <a:off x="7772400" y="1219200"/>
            <a:ext cx="4038600" cy="3273973"/>
          </a:xfrm>
          <a:prstGeom prst="rect">
            <a:avLst/>
          </a:prstGeom>
        </p:spPr>
        <p:txBody>
          <a:bodyPr vert="horz" wrap="square" lIns="0" tIns="74930" rIns="0" bIns="0" rtlCol="0">
            <a:spAutoFit/>
          </a:bodyPr>
          <a:lstStyle/>
          <a:p>
            <a:pPr marL="12700">
              <a:lnSpc>
                <a:spcPct val="100000"/>
              </a:lnSpc>
              <a:spcBef>
                <a:spcPts val="590"/>
              </a:spcBef>
            </a:pPr>
            <a:r>
              <a:rPr lang="en-US" sz="1200" spc="-5" dirty="0" smtClean="0">
                <a:latin typeface="Franklin Gothic Book" panose="020B0503020102020204" pitchFamily="34" charset="0"/>
                <a:cs typeface="Franklin Gothic Book"/>
              </a:rPr>
              <a:t>What are the inputs needed for this strategy?</a:t>
            </a:r>
            <a:endParaRPr sz="1200" dirty="0" smtClean="0">
              <a:latin typeface="Franklin Gothic Book" panose="020B0503020102020204" pitchFamily="34" charset="0"/>
              <a:cs typeface="Franklin Gothic Book"/>
            </a:endParaRPr>
          </a:p>
          <a:p>
            <a:pPr marL="469900">
              <a:lnSpc>
                <a:spcPct val="100000"/>
              </a:lnSpc>
              <a:spcBef>
                <a:spcPts val="490"/>
              </a:spcBef>
              <a:tabLst>
                <a:tab pos="756285" algn="l"/>
                <a:tab pos="756920" algn="l"/>
              </a:tabLst>
            </a:pPr>
            <a:r>
              <a:rPr lang="en-US" sz="1200" spc="-5" dirty="0" smtClean="0">
                <a:latin typeface="Franklin Gothic Book" panose="020B0503020102020204" pitchFamily="34" charset="0"/>
                <a:cs typeface="Franklin Gothic Book"/>
              </a:rPr>
              <a:t>Community Organizing and Coalition Building</a:t>
            </a:r>
          </a:p>
          <a:p>
            <a:pPr marL="469900">
              <a:lnSpc>
                <a:spcPct val="100000"/>
              </a:lnSpc>
              <a:spcBef>
                <a:spcPts val="490"/>
              </a:spcBef>
              <a:tabLst>
                <a:tab pos="756285" algn="l"/>
                <a:tab pos="756920" algn="l"/>
              </a:tabLst>
            </a:pPr>
            <a:endParaRPr lang="en-US" sz="1200" spc="-5" dirty="0" smtClean="0">
              <a:latin typeface="Franklin Gothic Book" panose="020B0503020102020204" pitchFamily="34" charset="0"/>
              <a:cs typeface="Franklin Gothic Book"/>
            </a:endParaRPr>
          </a:p>
          <a:p>
            <a:pPr marL="469900">
              <a:lnSpc>
                <a:spcPct val="100000"/>
              </a:lnSpc>
              <a:spcBef>
                <a:spcPts val="490"/>
              </a:spcBef>
              <a:tabLst>
                <a:tab pos="756285" algn="l"/>
                <a:tab pos="756920" algn="l"/>
              </a:tabLst>
            </a:pPr>
            <a:r>
              <a:rPr lang="en-US" sz="1200" spc="-5" dirty="0" smtClean="0">
                <a:latin typeface="Franklin Gothic Book" panose="020B0503020102020204" pitchFamily="34" charset="0"/>
                <a:cs typeface="Franklin Gothic Book"/>
              </a:rPr>
              <a:t>A Community Benefits Agreement (CBA) is a project-specific agreement between a developer and a broad community coalition that details the project’s contributions to the community and ensures community support for the project.</a:t>
            </a:r>
            <a:endParaRPr sz="1200" dirty="0" smtClean="0">
              <a:latin typeface="Franklin Gothic Book" panose="020B0503020102020204" pitchFamily="34" charset="0"/>
              <a:cs typeface="Franklin Gothic Book"/>
            </a:endParaRPr>
          </a:p>
          <a:p>
            <a:pPr>
              <a:lnSpc>
                <a:spcPct val="100000"/>
              </a:lnSpc>
              <a:spcBef>
                <a:spcPts val="15"/>
              </a:spcBef>
            </a:pPr>
            <a:endParaRPr sz="1200" dirty="0">
              <a:latin typeface="Franklin Gothic Book" panose="020B0503020102020204" pitchFamily="34" charset="0"/>
              <a:cs typeface="Times New Roman"/>
            </a:endParaRPr>
          </a:p>
          <a:p>
            <a:pPr marL="12700">
              <a:lnSpc>
                <a:spcPct val="100000"/>
              </a:lnSpc>
              <a:spcBef>
                <a:spcPts val="5"/>
              </a:spcBef>
            </a:pPr>
            <a:r>
              <a:rPr lang="en-US" sz="1200" spc="-5" dirty="0" smtClean="0">
                <a:latin typeface="Franklin Gothic Book" panose="020B0503020102020204" pitchFamily="34" charset="0"/>
                <a:cs typeface="Franklin Gothic Book"/>
              </a:rPr>
              <a:t>How do we build these inputs?</a:t>
            </a:r>
            <a:endParaRPr sz="1200" dirty="0">
              <a:latin typeface="Franklin Gothic Book" panose="020B0503020102020204" pitchFamily="34" charset="0"/>
              <a:cs typeface="Franklin Gothic Book"/>
            </a:endParaRPr>
          </a:p>
          <a:p>
            <a:pPr marL="469900" lvl="1">
              <a:spcBef>
                <a:spcPts val="395"/>
              </a:spcBef>
              <a:tabLst>
                <a:tab pos="299085" algn="l"/>
                <a:tab pos="299720" algn="l"/>
              </a:tabLst>
            </a:pPr>
            <a:r>
              <a:rPr lang="en-US" sz="1200" spc="-5" dirty="0">
                <a:latin typeface="Franklin Gothic Book" panose="020B0503020102020204" pitchFamily="34" charset="0"/>
                <a:cs typeface="Franklin Gothic Book"/>
              </a:rPr>
              <a:t>A </a:t>
            </a:r>
            <a:r>
              <a:rPr lang="en-US" sz="1200" spc="-5" dirty="0">
                <a:latin typeface="Franklin Gothic Book" panose="020B0503020102020204" pitchFamily="34" charset="0"/>
                <a:cs typeface="Franklin Gothic Book"/>
              </a:rPr>
              <a:t>community benefits policy is any policy adopted by a local government that requires community benefits on projects undertaken by the government or by a private developer. </a:t>
            </a:r>
            <a:r>
              <a:rPr lang="en-US" sz="1200" spc="-5" dirty="0">
                <a:latin typeface="Franklin Gothic Book" panose="020B0503020102020204" pitchFamily="34" charset="0"/>
                <a:cs typeface="Franklin Gothic Book"/>
              </a:rPr>
              <a:t>Common examples include living wage, local hiring, and affordable housing requirements for subsidized development</a:t>
            </a:r>
            <a:r>
              <a:rPr lang="en-US" sz="1200" spc="-5" dirty="0" smtClean="0">
                <a:latin typeface="Franklin Gothic Book" panose="020B0503020102020204" pitchFamily="34" charset="0"/>
                <a:cs typeface="Franklin Gothic Book"/>
              </a:rPr>
              <a:t>.</a:t>
            </a:r>
          </a:p>
        </p:txBody>
      </p:sp>
      <p:sp>
        <p:nvSpPr>
          <p:cNvPr id="8" name="object 2"/>
          <p:cNvSpPr txBox="1">
            <a:spLocks noGrp="1"/>
          </p:cNvSpPr>
          <p:nvPr>
            <p:ph type="title"/>
          </p:nvPr>
        </p:nvSpPr>
        <p:spPr>
          <a:xfrm>
            <a:off x="762000" y="337743"/>
            <a:ext cx="10972800"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smtClean="0"/>
              <a:t>Community Benefits Agreements Aren’t Easy</a:t>
            </a:r>
            <a:endParaRPr sz="3600" b="1" spc="30" dirty="0"/>
          </a:p>
        </p:txBody>
      </p:sp>
    </p:spTree>
    <p:extLst>
      <p:ext uri="{BB962C8B-B14F-4D97-AF65-F5344CB8AC3E}">
        <p14:creationId xmlns:p14="http://schemas.microsoft.com/office/powerpoint/2010/main" val="171934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algn="ctr"/>
            <a:r>
              <a:rPr lang="en-US" sz="4800" dirty="0" smtClean="0">
                <a:solidFill>
                  <a:schemeClr val="bg1"/>
                </a:solidFill>
                <a:latin typeface="Franklin Gothic Medium"/>
              </a:rPr>
              <a:t>Creating Diverse and Vibrant Neighborhoods</a:t>
            </a:r>
            <a:endParaRPr lang="en-US" sz="4800" dirty="0">
              <a:solidFill>
                <a:schemeClr val="bg1"/>
              </a:solidFill>
              <a:latin typeface="Franklin Gothic Medium"/>
            </a:endParaRPr>
          </a:p>
          <a:p>
            <a:pPr algn="ctr"/>
            <a:endParaRPr lang="en-US" sz="4800" dirty="0">
              <a:solidFill>
                <a:schemeClr val="bg1"/>
              </a:solidFill>
              <a:latin typeface="Franklin Gothic Medium"/>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endParaRPr>
          </a:p>
        </p:txBody>
      </p:sp>
    </p:spTree>
    <p:extLst>
      <p:ext uri="{BB962C8B-B14F-4D97-AF65-F5344CB8AC3E}">
        <p14:creationId xmlns:p14="http://schemas.microsoft.com/office/powerpoint/2010/main" val="259654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373" y="347650"/>
            <a:ext cx="11251252" cy="566822"/>
          </a:xfrm>
          <a:prstGeom prst="rect">
            <a:avLst/>
          </a:prstGeom>
        </p:spPr>
        <p:txBody>
          <a:bodyPr vert="horz" wrap="square" lIns="0" tIns="12700" rIns="0" bIns="0" rtlCol="0">
            <a:spAutoFit/>
          </a:bodyPr>
          <a:lstStyle/>
          <a:p>
            <a:pPr marL="12700">
              <a:lnSpc>
                <a:spcPct val="100000"/>
              </a:lnSpc>
              <a:spcBef>
                <a:spcPts val="100"/>
              </a:spcBef>
            </a:pPr>
            <a:r>
              <a:rPr lang="en-US" sz="3600" spc="-5" dirty="0" smtClean="0">
                <a:latin typeface="Franklin Gothic Medium"/>
                <a:cs typeface="Franklin Gothic Medium"/>
              </a:rPr>
              <a:t>Supporting Affordable &amp; Workforce Housing</a:t>
            </a:r>
            <a:endParaRPr sz="3600" dirty="0">
              <a:latin typeface="Franklin Gothic Medium"/>
              <a:cs typeface="Franklin Gothic Medium"/>
            </a:endParaRPr>
          </a:p>
        </p:txBody>
      </p:sp>
      <p:sp>
        <p:nvSpPr>
          <p:cNvPr id="5" name="Content Placeholder 4">
            <a:extLst>
              <a:ext uri="{FF2B5EF4-FFF2-40B4-BE49-F238E27FC236}">
                <a16:creationId xmlns:a16="http://schemas.microsoft.com/office/drawing/2014/main" xmlns="" id="{F4279612-BD1C-4589-B6D2-9063772FF29B}"/>
              </a:ext>
            </a:extLst>
          </p:cNvPr>
          <p:cNvSpPr>
            <a:spLocks noGrp="1"/>
          </p:cNvSpPr>
          <p:nvPr>
            <p:ph sz="half" idx="2"/>
          </p:nvPr>
        </p:nvSpPr>
        <p:spPr>
          <a:xfrm>
            <a:off x="609600" y="1447800"/>
            <a:ext cx="4343400" cy="4893647"/>
          </a:xfrm>
        </p:spPr>
        <p:txBody>
          <a:bodyPr/>
          <a:lstStyle/>
          <a:p>
            <a:r>
              <a:rPr lang="en-US" dirty="0" smtClean="0"/>
              <a:t>Local Rent Supplement Program</a:t>
            </a:r>
          </a:p>
          <a:p>
            <a:pPr lvl="1"/>
            <a:r>
              <a:rPr lang="en-US" dirty="0"/>
              <a:t>C</a:t>
            </a:r>
            <a:r>
              <a:rPr lang="en-US" dirty="0" smtClean="0"/>
              <a:t>reating a local complement to HUD Section 8, as has been done in other jurisdictions, Jacksonville will be able to produce diverse housing without relying on the limitations of the state’s LIHTC process. </a:t>
            </a:r>
            <a:endParaRPr lang="en-US" dirty="0"/>
          </a:p>
          <a:p>
            <a:pPr marL="742950" lvl="1" indent="-285750">
              <a:buFont typeface="Arial" panose="020B0604020202020204" pitchFamily="34" charset="0"/>
              <a:buChar char="•"/>
            </a:pPr>
            <a:r>
              <a:rPr lang="en-US" dirty="0" smtClean="0"/>
              <a:t>Tenant-based Program to pair with Section 8 to increase housing access;</a:t>
            </a:r>
          </a:p>
          <a:p>
            <a:pPr marL="742950" lvl="1" indent="-285750">
              <a:buFont typeface="Arial" panose="020B0604020202020204" pitchFamily="34" charset="0"/>
              <a:buChar char="•"/>
            </a:pPr>
            <a:r>
              <a:rPr lang="en-US" dirty="0" smtClean="0"/>
              <a:t>Developer</a:t>
            </a:r>
            <a:r>
              <a:rPr lang="en-US" dirty="0" smtClean="0"/>
              <a:t>-based Program to create permanently affordable units;</a:t>
            </a:r>
          </a:p>
          <a:p>
            <a:pPr marL="742950" lvl="1" indent="-285750">
              <a:buFont typeface="Arial" panose="020B0604020202020204" pitchFamily="34" charset="0"/>
              <a:buChar char="•"/>
            </a:pPr>
            <a:endParaRPr lang="en-US" dirty="0"/>
          </a:p>
          <a:p>
            <a:r>
              <a:rPr lang="en-US" dirty="0" smtClean="0"/>
              <a:t>Affordable Housing Trust Fund</a:t>
            </a:r>
          </a:p>
          <a:p>
            <a:pPr lvl="1"/>
            <a:r>
              <a:rPr lang="en-US" dirty="0"/>
              <a:t>S</a:t>
            </a:r>
            <a:r>
              <a:rPr lang="en-US" dirty="0" smtClean="0"/>
              <a:t>etting a fixe </a:t>
            </a:r>
            <a:r>
              <a:rPr lang="en-US" dirty="0" err="1" smtClean="0"/>
              <a:t>milage</a:t>
            </a:r>
            <a:r>
              <a:rPr lang="en-US" dirty="0" smtClean="0"/>
              <a:t> rate to support the ongoing replenishment of a Housing Trust Fund limited to funding CHDO’s multi-family housing development gaps.</a:t>
            </a:r>
            <a:endParaRPr lang="en-US" dirty="0"/>
          </a:p>
        </p:txBody>
      </p:sp>
      <p:pic>
        <p:nvPicPr>
          <p:cNvPr id="8" name="Content Placeholder 7">
            <a:extLst>
              <a:ext uri="{FF2B5EF4-FFF2-40B4-BE49-F238E27FC236}">
                <a16:creationId xmlns:a16="http://schemas.microsoft.com/office/drawing/2014/main" xmlns="" id="{1A1DD50A-B692-486B-9D67-B3F16B22ADBD}"/>
              </a:ext>
            </a:extLst>
          </p:cNvPr>
          <p:cNvPicPr>
            <a:picLocks noGrp="1" noChangeAspect="1"/>
          </p:cNvPicPr>
          <p:nvPr>
            <p:ph sz="half" idx="3"/>
          </p:nvPr>
        </p:nvPicPr>
        <p:blipFill>
          <a:blip r:embed="rId3"/>
          <a:stretch>
            <a:fillRect/>
          </a:stretch>
        </p:blipFill>
        <p:spPr>
          <a:xfrm>
            <a:off x="6096000" y="1371600"/>
            <a:ext cx="5303837" cy="3529794"/>
          </a:xfrm>
          <a:prstGeom prst="rect">
            <a:avLst/>
          </a:prstGeom>
        </p:spPr>
      </p:pic>
    </p:spTree>
    <p:extLst>
      <p:ext uri="{BB962C8B-B14F-4D97-AF65-F5344CB8AC3E}">
        <p14:creationId xmlns:p14="http://schemas.microsoft.com/office/powerpoint/2010/main" val="39995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70" t="11167" r="25858" b="2516"/>
          <a:stretch/>
        </p:blipFill>
        <p:spPr bwMode="auto">
          <a:xfrm>
            <a:off x="6705600" y="772602"/>
            <a:ext cx="5252932" cy="608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txBox="1">
            <a:spLocks noGrp="1"/>
          </p:cNvSpPr>
          <p:nvPr>
            <p:ph type="title"/>
          </p:nvPr>
        </p:nvSpPr>
        <p:spPr>
          <a:xfrm>
            <a:off x="470373" y="347650"/>
            <a:ext cx="11251252" cy="566822"/>
          </a:xfrm>
          <a:prstGeom prst="rect">
            <a:avLst/>
          </a:prstGeom>
        </p:spPr>
        <p:txBody>
          <a:bodyPr vert="horz" wrap="square" lIns="0" tIns="12700" rIns="0" bIns="0" rtlCol="0">
            <a:spAutoFit/>
          </a:bodyPr>
          <a:lstStyle/>
          <a:p>
            <a:pPr marL="12700">
              <a:lnSpc>
                <a:spcPct val="100000"/>
              </a:lnSpc>
              <a:spcBef>
                <a:spcPts val="100"/>
              </a:spcBef>
            </a:pPr>
            <a:r>
              <a:rPr lang="en-US" sz="3600" spc="-5" dirty="0" smtClean="0">
                <a:latin typeface="Franklin Gothic Medium"/>
                <a:cs typeface="Franklin Gothic Medium"/>
              </a:rPr>
              <a:t>Community Organizing and Community Planning</a:t>
            </a:r>
            <a:endParaRPr sz="3600" dirty="0">
              <a:latin typeface="Franklin Gothic Medium"/>
              <a:cs typeface="Franklin Gothic Medium"/>
            </a:endParaRPr>
          </a:p>
        </p:txBody>
      </p:sp>
      <p:sp>
        <p:nvSpPr>
          <p:cNvPr id="5" name="Content Placeholder 4">
            <a:extLst>
              <a:ext uri="{FF2B5EF4-FFF2-40B4-BE49-F238E27FC236}">
                <a16:creationId xmlns:a16="http://schemas.microsoft.com/office/drawing/2014/main" xmlns="" id="{F4279612-BD1C-4589-B6D2-9063772FF29B}"/>
              </a:ext>
            </a:extLst>
          </p:cNvPr>
          <p:cNvSpPr>
            <a:spLocks noGrp="1"/>
          </p:cNvSpPr>
          <p:nvPr>
            <p:ph sz="half" idx="2"/>
          </p:nvPr>
        </p:nvSpPr>
        <p:spPr>
          <a:xfrm>
            <a:off x="609600" y="1227257"/>
            <a:ext cx="5334000" cy="4944943"/>
          </a:xfrm>
        </p:spPr>
        <p:txBody>
          <a:bodyPr/>
          <a:lstStyle/>
          <a:p>
            <a:pPr marR="5080" algn="l" defTabSz="457200" rtl="0">
              <a:spcBef>
                <a:spcPts val="220"/>
              </a:spcBef>
              <a:defRPr/>
            </a:pPr>
            <a:r>
              <a:rPr lang="en-US" sz="1400" kern="1200" dirty="0" smtClean="0">
                <a:solidFill>
                  <a:prstClr val="black"/>
                </a:solidFill>
                <a:latin typeface="Franklin Gothic Book"/>
                <a:cs typeface="+mn-cs"/>
              </a:rPr>
              <a:t>Jacksonville has made the most progress towards eliminating disparity when we’ve operated under multi-year jurisdiction-wide plans (Renaissance, Better Jacksonville, </a:t>
            </a:r>
            <a:r>
              <a:rPr lang="en-US" sz="1400" kern="1200" dirty="0" err="1" smtClean="0">
                <a:solidFill>
                  <a:prstClr val="black"/>
                </a:solidFill>
                <a:latin typeface="Franklin Gothic Book"/>
                <a:cs typeface="+mn-cs"/>
              </a:rPr>
              <a:t>etc</a:t>
            </a:r>
            <a:r>
              <a:rPr lang="en-US" sz="1400" kern="1200" dirty="0" smtClean="0">
                <a:solidFill>
                  <a:prstClr val="black"/>
                </a:solidFill>
                <a:latin typeface="Franklin Gothic Book"/>
                <a:cs typeface="+mn-cs"/>
              </a:rPr>
              <a:t>).</a:t>
            </a:r>
          </a:p>
          <a:p>
            <a:pPr marR="5080" algn="l" defTabSz="457200" rtl="0">
              <a:spcBef>
                <a:spcPts val="220"/>
              </a:spcBef>
              <a:defRPr/>
            </a:pPr>
            <a:endParaRPr lang="en-US" sz="1400" kern="1200" dirty="0">
              <a:solidFill>
                <a:prstClr val="black"/>
              </a:solidFill>
              <a:latin typeface="Franklin Gothic Book"/>
              <a:cs typeface="+mn-cs"/>
            </a:endParaRPr>
          </a:p>
          <a:p>
            <a:pPr marR="5080" algn="l" defTabSz="457200" rtl="0">
              <a:spcBef>
                <a:spcPts val="220"/>
              </a:spcBef>
              <a:defRPr/>
            </a:pPr>
            <a:r>
              <a:rPr lang="en-US" sz="1400" kern="1200" dirty="0" smtClean="0">
                <a:solidFill>
                  <a:prstClr val="black"/>
                </a:solidFill>
                <a:latin typeface="Franklin Gothic Book"/>
                <a:cs typeface="+mn-cs"/>
              </a:rPr>
              <a:t>This multi-year initiatives start with neighborhood engagement, going back to Amelia Island Conferences and the Insight Committees as means to allow residents to have a say on their own quality of life.</a:t>
            </a:r>
          </a:p>
          <a:p>
            <a:pPr marR="5080" algn="l" defTabSz="457200" rtl="0">
              <a:spcBef>
                <a:spcPts val="220"/>
              </a:spcBef>
              <a:defRPr/>
            </a:pPr>
            <a:endParaRPr lang="en-US" sz="1400" kern="1200" dirty="0">
              <a:solidFill>
                <a:prstClr val="black"/>
              </a:solidFill>
              <a:latin typeface="Franklin Gothic Book"/>
              <a:cs typeface="+mn-cs"/>
            </a:endParaRPr>
          </a:p>
          <a:p>
            <a:pPr marR="5080" algn="l" defTabSz="457200" rtl="0">
              <a:spcBef>
                <a:spcPts val="220"/>
              </a:spcBef>
              <a:defRPr/>
            </a:pPr>
            <a:r>
              <a:rPr lang="en-US" sz="1400" kern="1200" dirty="0" smtClean="0">
                <a:solidFill>
                  <a:prstClr val="black"/>
                </a:solidFill>
                <a:latin typeface="Franklin Gothic Book"/>
                <a:cs typeface="+mn-cs"/>
              </a:rPr>
              <a:t>Codifying the requirement for 5 to 10 year master planning initiatives, inclusive of land use review, human-services programing goals, and larger development of consensus-drive city-wide vision for growth and identity.</a:t>
            </a:r>
          </a:p>
          <a:p>
            <a:pPr marR="5080" algn="l" defTabSz="457200" rtl="0">
              <a:spcBef>
                <a:spcPts val="220"/>
              </a:spcBef>
              <a:defRPr/>
            </a:pPr>
            <a:endParaRPr lang="en-US" sz="1400" kern="1200" dirty="0">
              <a:solidFill>
                <a:prstClr val="black"/>
              </a:solidFill>
              <a:latin typeface="Franklin Gothic Book"/>
              <a:cs typeface="+mn-cs"/>
            </a:endParaRPr>
          </a:p>
          <a:p>
            <a:pPr marR="5080" algn="l" defTabSz="457200" rtl="0">
              <a:spcBef>
                <a:spcPts val="220"/>
              </a:spcBef>
              <a:defRPr/>
            </a:pPr>
            <a:r>
              <a:rPr lang="en-US" sz="1400" kern="1200" dirty="0" smtClean="0">
                <a:solidFill>
                  <a:prstClr val="black"/>
                </a:solidFill>
                <a:latin typeface="Franklin Gothic Book"/>
                <a:cs typeface="+mn-cs"/>
              </a:rPr>
              <a:t>This role historically in Jacksonville has been led by either mayors, JCCI, or occasionally Non-profits. In other jurisdictions it’s most frequently completed as a </a:t>
            </a:r>
            <a:r>
              <a:rPr lang="en-US" sz="1400" kern="1200" dirty="0" smtClean="0">
                <a:solidFill>
                  <a:prstClr val="black"/>
                </a:solidFill>
                <a:latin typeface="Franklin Gothic Book"/>
                <a:cs typeface="+mn-cs"/>
              </a:rPr>
              <a:t>partnership between government, neighborhood associations, and the nonprofit sector.</a:t>
            </a:r>
            <a:endParaRPr lang="en-US" sz="1400" kern="1200" dirty="0" smtClean="0">
              <a:solidFill>
                <a:prstClr val="black"/>
              </a:solidFill>
              <a:latin typeface="Franklin Gothic Book"/>
              <a:cs typeface="+mn-cs"/>
            </a:endParaRPr>
          </a:p>
          <a:p>
            <a:pPr marR="5080" algn="l" defTabSz="457200" rtl="0">
              <a:spcBef>
                <a:spcPts val="220"/>
              </a:spcBef>
              <a:defRPr/>
            </a:pPr>
            <a:endParaRPr lang="en-US" sz="1400" kern="1200" dirty="0">
              <a:solidFill>
                <a:prstClr val="black"/>
              </a:solidFill>
              <a:latin typeface="Franklin Gothic Book"/>
              <a:cs typeface="+mn-cs"/>
            </a:endParaRPr>
          </a:p>
          <a:p>
            <a:pPr marR="5080" algn="l" defTabSz="457200" rtl="0">
              <a:spcBef>
                <a:spcPts val="220"/>
              </a:spcBef>
              <a:defRPr/>
            </a:pPr>
            <a:r>
              <a:rPr lang="en-US" sz="1400" kern="1200" dirty="0" smtClean="0">
                <a:solidFill>
                  <a:prstClr val="black"/>
                </a:solidFill>
                <a:latin typeface="Franklin Gothic Book"/>
                <a:cs typeface="+mn-cs"/>
              </a:rPr>
              <a:t>To be able to do this work successfully, community engagement, resident leadership, and collective agency need to become part of the structure that Jacksonville relies on to move forward together.</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829282"/>
            <a:ext cx="5486400" cy="3657118"/>
          </a:xfrm>
        </p:spPr>
      </p:pic>
      <p:sp>
        <p:nvSpPr>
          <p:cNvPr id="4" name="Content Placeholder 3"/>
          <p:cNvSpPr>
            <a:spLocks noGrp="1"/>
          </p:cNvSpPr>
          <p:nvPr>
            <p:ph idx="13"/>
          </p:nvPr>
        </p:nvSpPr>
        <p:spPr>
          <a:xfrm>
            <a:off x="6324600" y="1828801"/>
            <a:ext cx="5486400" cy="3657600"/>
          </a:xfrm>
        </p:spPr>
        <p:txBody>
          <a:bodyPr>
            <a:normAutofit/>
          </a:bodyPr>
          <a:lstStyle/>
          <a:p>
            <a:r>
              <a:rPr lang="en-US" dirty="0"/>
              <a:t>For further discussion, please contact:</a:t>
            </a:r>
          </a:p>
          <a:p>
            <a:endParaRPr lang="en-US" dirty="0"/>
          </a:p>
          <a:p>
            <a:r>
              <a:rPr lang="en-US" sz="1000" dirty="0" smtClean="0">
                <a:latin typeface="Franklin Gothic Medium" panose="020B0603020102020204" pitchFamily="34" charset="0"/>
              </a:rPr>
              <a:t>Janet Owens</a:t>
            </a:r>
            <a:r>
              <a:rPr lang="en-US" sz="1000" dirty="0">
                <a:latin typeface="Franklin Gothic Medium" panose="020B0603020102020204" pitchFamily="34" charset="0"/>
              </a:rPr>
              <a:t/>
            </a:r>
            <a:br>
              <a:rPr lang="en-US" sz="1000" dirty="0">
                <a:latin typeface="Franklin Gothic Medium" panose="020B0603020102020204" pitchFamily="34" charset="0"/>
              </a:rPr>
            </a:br>
            <a:r>
              <a:rPr lang="en-US" sz="1000" dirty="0" smtClean="0"/>
              <a:t>Executive Director, LISC Jacksonville</a:t>
            </a:r>
            <a:r>
              <a:rPr lang="en-US" sz="1000" dirty="0"/>
              <a:t/>
            </a:r>
            <a:br>
              <a:rPr lang="en-US" sz="1000" dirty="0"/>
            </a:br>
            <a:r>
              <a:rPr lang="en-US" sz="1000" dirty="0" smtClean="0"/>
              <a:t>904.351.0007</a:t>
            </a:r>
            <a:r>
              <a:rPr lang="en-US" sz="1000" dirty="0"/>
              <a:t/>
            </a:r>
            <a:br>
              <a:rPr lang="en-US" sz="1000" dirty="0"/>
            </a:br>
            <a:r>
              <a:rPr lang="en-US" sz="1000" dirty="0" smtClean="0">
                <a:hlinkClick r:id="rId3"/>
              </a:rPr>
              <a:t>jowens@lisc.org</a:t>
            </a:r>
            <a:r>
              <a:rPr lang="en-US" sz="1000" dirty="0"/>
              <a:t/>
            </a:r>
            <a:br>
              <a:rPr lang="en-US" sz="1000" dirty="0"/>
            </a:br>
            <a:endParaRPr lang="en-US" sz="1200" dirty="0">
              <a:latin typeface="Franklin Gothic Medium" panose="020B0603020102020204" pitchFamily="34" charset="0"/>
            </a:endParaRPr>
          </a:p>
          <a:p>
            <a:r>
              <a:rPr lang="en-US" sz="1000" dirty="0" smtClean="0">
                <a:latin typeface="Franklin Gothic Medium" panose="020B0603020102020204" pitchFamily="34" charset="0"/>
              </a:rPr>
              <a:t>Devin Thompson</a:t>
            </a:r>
            <a:br>
              <a:rPr lang="en-US" sz="1000" dirty="0" smtClean="0">
                <a:latin typeface="Franklin Gothic Medium" panose="020B0603020102020204" pitchFamily="34" charset="0"/>
              </a:rPr>
            </a:br>
            <a:r>
              <a:rPr lang="en-US" sz="1000" dirty="0" smtClean="0"/>
              <a:t>Economic Development Officer, LISC </a:t>
            </a:r>
            <a:r>
              <a:rPr lang="en-US" sz="1000" dirty="0"/>
              <a:t/>
            </a:r>
            <a:br>
              <a:rPr lang="en-US" sz="1000" dirty="0"/>
            </a:br>
            <a:r>
              <a:rPr lang="en-US" sz="1000" dirty="0" smtClean="0"/>
              <a:t>904.351.0009</a:t>
            </a:r>
            <a:endParaRPr lang="en-US" sz="1000" dirty="0"/>
          </a:p>
          <a:p>
            <a:r>
              <a:rPr lang="en-US" sz="1000" dirty="0" smtClean="0">
                <a:hlinkClick r:id="rId4"/>
              </a:rPr>
              <a:t>dthompson2@lisc.org</a:t>
            </a:r>
            <a:r>
              <a:rPr lang="en-US" sz="1000" dirty="0" smtClean="0"/>
              <a:t>  </a:t>
            </a:r>
            <a:endParaRPr lang="en-US" sz="10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5105401"/>
            <a:ext cx="1409700" cy="1063625"/>
          </a:xfrm>
          <a:prstGeom prst="rect">
            <a:avLst/>
          </a:prstGeom>
        </p:spPr>
      </p:pic>
    </p:spTree>
    <p:extLst>
      <p:ext uri="{BB962C8B-B14F-4D97-AF65-F5344CB8AC3E}">
        <p14:creationId xmlns:p14="http://schemas.microsoft.com/office/powerpoint/2010/main" val="212362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946"/>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7552" y="1828913"/>
            <a:ext cx="8457606" cy="4114512"/>
          </a:xfrm>
        </p:spPr>
        <p:txBody>
          <a:bodyPr>
            <a:normAutofit/>
          </a:bodyPr>
          <a:lstStyle/>
          <a:p>
            <a:pPr algn="ctr"/>
            <a:r>
              <a:rPr lang="en-US" sz="6000" dirty="0">
                <a:solidFill>
                  <a:schemeClr val="bg1"/>
                </a:solidFill>
                <a:latin typeface="Franklin Gothic Medium" panose="020B0603020102020204" pitchFamily="34" charset="0"/>
              </a:rPr>
              <a:t>About LISC</a:t>
            </a:r>
          </a:p>
          <a:p>
            <a:pPr algn="ctr"/>
            <a:endParaRPr lang="en-US" sz="60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48562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08634" y="1650295"/>
            <a:ext cx="5380893" cy="2583477"/>
          </a:xfrm>
          <a:prstGeom prst="rect">
            <a:avLst/>
          </a:prstGeom>
        </p:spPr>
        <p:txBody>
          <a:bodyPr vert="horz" wrap="square" lIns="0" tIns="7316" rIns="0" bIns="0" rtlCol="0">
            <a:spAutoFit/>
          </a:bodyPr>
          <a:lstStyle/>
          <a:p>
            <a:pPr marL="7702" marR="3081" defTabSz="554492">
              <a:lnSpc>
                <a:spcPct val="100400"/>
              </a:lnSpc>
              <a:spcBef>
                <a:spcPts val="57"/>
              </a:spcBef>
            </a:pPr>
            <a:r>
              <a:rPr lang="en-US" sz="2790" spc="3" dirty="0">
                <a:solidFill>
                  <a:srgbClr val="2DB0D1"/>
                </a:solidFill>
                <a:latin typeface="Franklin Gothic Book"/>
                <a:cs typeface="Franklin Gothic Book"/>
                <a:sym typeface="Helvetica"/>
              </a:rPr>
              <a:t>Together with residents and partners, LISC forges resilient and inclusive communities  of </a:t>
            </a:r>
            <a:r>
              <a:rPr lang="en-US" sz="2790" spc="3" dirty="0" smtClean="0">
                <a:solidFill>
                  <a:srgbClr val="2DB0D1"/>
                </a:solidFill>
                <a:latin typeface="Franklin Gothic Book"/>
                <a:cs typeface="Franklin Gothic Book"/>
                <a:sym typeface="Helvetica"/>
              </a:rPr>
              <a:t>opportunity </a:t>
            </a:r>
            <a:r>
              <a:rPr lang="en-US" sz="2790" spc="3" dirty="0">
                <a:solidFill>
                  <a:srgbClr val="2DB0D1"/>
                </a:solidFill>
                <a:latin typeface="Franklin Gothic Book"/>
                <a:cs typeface="Franklin Gothic Book"/>
                <a:sym typeface="Helvetica"/>
              </a:rPr>
              <a:t>across America –great places to live, work, visit, do business and raise families.</a:t>
            </a:r>
            <a:endParaRPr sz="2790" dirty="0">
              <a:solidFill>
                <a:prstClr val="black"/>
              </a:solidFill>
              <a:latin typeface="Franklin Gothic Book"/>
              <a:cs typeface="Franklin Gothic Book"/>
              <a:sym typeface="Helvetica"/>
            </a:endParaRPr>
          </a:p>
        </p:txBody>
      </p:sp>
    </p:spTree>
    <p:extLst>
      <p:ext uri="{BB962C8B-B14F-4D97-AF65-F5344CB8AC3E}">
        <p14:creationId xmlns:p14="http://schemas.microsoft.com/office/powerpoint/2010/main" val="146786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5067" y="3352800"/>
            <a:ext cx="1575684" cy="586420"/>
          </a:xfrm>
          <a:prstGeom prst="rect">
            <a:avLst/>
          </a:prstGeom>
        </p:spPr>
        <p:txBody>
          <a:bodyPr vert="horz" wrap="square" lIns="0" tIns="21949" rIns="0" bIns="0" rtlCol="0">
            <a:spAutoFit/>
          </a:bodyPr>
          <a:lstStyle/>
          <a:p>
            <a:pPr marL="7702" marR="3081" defTabSz="554492">
              <a:lnSpc>
                <a:spcPts val="2189"/>
              </a:lnSpc>
              <a:spcBef>
                <a:spcPts val="173"/>
              </a:spcBef>
            </a:pPr>
            <a:r>
              <a:rPr sz="1850" spc="-3" dirty="0">
                <a:solidFill>
                  <a:srgbClr val="011322"/>
                </a:solidFill>
                <a:latin typeface="Franklin Gothic Medium"/>
                <a:cs typeface="Franklin Gothic Medium"/>
                <a:sym typeface="Helvetica"/>
              </a:rPr>
              <a:t>Pool </a:t>
            </a:r>
            <a:r>
              <a:rPr sz="1850" spc="3" dirty="0">
                <a:solidFill>
                  <a:srgbClr val="011322"/>
                </a:solidFill>
                <a:latin typeface="Franklin Gothic Medium"/>
                <a:cs typeface="Franklin Gothic Medium"/>
                <a:sym typeface="Helvetica"/>
              </a:rPr>
              <a:t>public </a:t>
            </a:r>
            <a:r>
              <a:rPr sz="1850" spc="6" dirty="0">
                <a:solidFill>
                  <a:srgbClr val="011322"/>
                </a:solidFill>
                <a:latin typeface="Franklin Gothic Medium"/>
                <a:cs typeface="Franklin Gothic Medium"/>
                <a:sym typeface="Helvetica"/>
              </a:rPr>
              <a:t>and  </a:t>
            </a:r>
            <a:r>
              <a:rPr sz="1850" spc="-3" dirty="0">
                <a:solidFill>
                  <a:srgbClr val="011322"/>
                </a:solidFill>
                <a:latin typeface="Franklin Gothic Medium"/>
                <a:cs typeface="Franklin Gothic Medium"/>
                <a:sym typeface="Helvetica"/>
              </a:rPr>
              <a:t>private </a:t>
            </a:r>
            <a:r>
              <a:rPr sz="1850" spc="6" dirty="0">
                <a:solidFill>
                  <a:srgbClr val="011322"/>
                </a:solidFill>
                <a:latin typeface="Franklin Gothic Medium"/>
                <a:cs typeface="Franklin Gothic Medium"/>
                <a:sym typeface="Helvetica"/>
              </a:rPr>
              <a:t>dollars</a:t>
            </a:r>
            <a:endParaRPr sz="1850" dirty="0">
              <a:solidFill>
                <a:prstClr val="black"/>
              </a:solidFill>
              <a:latin typeface="Franklin Gothic Medium"/>
              <a:cs typeface="Franklin Gothic Medium"/>
              <a:sym typeface="Helvetica"/>
            </a:endParaRPr>
          </a:p>
        </p:txBody>
      </p:sp>
      <p:sp>
        <p:nvSpPr>
          <p:cNvPr id="3" name="object 3"/>
          <p:cNvSpPr txBox="1"/>
          <p:nvPr/>
        </p:nvSpPr>
        <p:spPr>
          <a:xfrm>
            <a:off x="2900450" y="4027172"/>
            <a:ext cx="2622675" cy="2164560"/>
          </a:xfrm>
          <a:prstGeom prst="rect">
            <a:avLst/>
          </a:prstGeom>
        </p:spPr>
        <p:txBody>
          <a:bodyPr vert="horz" wrap="square" lIns="0" tIns="35426" rIns="0" bIns="0" rtlCol="0">
            <a:spAutoFit/>
          </a:bodyPr>
          <a:lstStyle/>
          <a:p>
            <a:pPr marL="7702" marR="189067" defTabSz="554492">
              <a:lnSpc>
                <a:spcPts val="1728"/>
              </a:lnSpc>
              <a:spcBef>
                <a:spcPts val="279"/>
              </a:spcBef>
            </a:pPr>
            <a:r>
              <a:rPr sz="1607" spc="-25" dirty="0">
                <a:solidFill>
                  <a:prstClr val="black"/>
                </a:solidFill>
                <a:latin typeface="Franklin Gothic Book"/>
                <a:cs typeface="Franklin Gothic Book"/>
                <a:sym typeface="Helvetica"/>
              </a:rPr>
              <a:t>We </a:t>
            </a:r>
            <a:r>
              <a:rPr sz="1607" spc="-6" dirty="0">
                <a:solidFill>
                  <a:prstClr val="black"/>
                </a:solidFill>
                <a:latin typeface="Franklin Gothic Book"/>
                <a:cs typeface="Franklin Gothic Book"/>
                <a:sym typeface="Helvetica"/>
              </a:rPr>
              <a:t>raise </a:t>
            </a:r>
            <a:r>
              <a:rPr sz="1607" spc="-3" dirty="0">
                <a:solidFill>
                  <a:prstClr val="black"/>
                </a:solidFill>
                <a:latin typeface="Franklin Gothic Book"/>
                <a:cs typeface="Franklin Gothic Book"/>
                <a:sym typeface="Helvetica"/>
              </a:rPr>
              <a:t>funds </a:t>
            </a:r>
            <a:r>
              <a:rPr sz="1607" spc="-12" dirty="0">
                <a:solidFill>
                  <a:prstClr val="black"/>
                </a:solidFill>
                <a:latin typeface="Franklin Gothic Book"/>
                <a:cs typeface="Franklin Gothic Book"/>
                <a:sym typeface="Helvetica"/>
              </a:rPr>
              <a:t>from  </a:t>
            </a:r>
            <a:r>
              <a:rPr sz="1607" spc="-6" dirty="0">
                <a:solidFill>
                  <a:prstClr val="black"/>
                </a:solidFill>
                <a:latin typeface="Franklin Gothic Book"/>
                <a:cs typeface="Franklin Gothic Book"/>
                <a:sym typeface="Helvetica"/>
              </a:rPr>
              <a:t>philanthropies, corporations  and </a:t>
            </a:r>
            <a:r>
              <a:rPr sz="1607" spc="-3" dirty="0">
                <a:solidFill>
                  <a:prstClr val="black"/>
                </a:solidFill>
                <a:latin typeface="Franklin Gothic Book"/>
                <a:cs typeface="Franklin Gothic Book"/>
                <a:sym typeface="Helvetica"/>
              </a:rPr>
              <a:t>financial firms, </a:t>
            </a:r>
            <a:r>
              <a:rPr sz="1607" spc="-9" dirty="0">
                <a:solidFill>
                  <a:prstClr val="black"/>
                </a:solidFill>
                <a:latin typeface="Franklin Gothic Book"/>
                <a:cs typeface="Franklin Gothic Book"/>
                <a:sym typeface="Helvetica"/>
              </a:rPr>
              <a:t>federal,  </a:t>
            </a:r>
            <a:r>
              <a:rPr sz="1607" spc="-12" dirty="0">
                <a:solidFill>
                  <a:prstClr val="black"/>
                </a:solidFill>
                <a:latin typeface="Franklin Gothic Book"/>
                <a:cs typeface="Franklin Gothic Book"/>
                <a:sym typeface="Helvetica"/>
              </a:rPr>
              <a:t>state </a:t>
            </a:r>
            <a:r>
              <a:rPr sz="1607" spc="-6" dirty="0">
                <a:solidFill>
                  <a:prstClr val="black"/>
                </a:solidFill>
                <a:latin typeface="Franklin Gothic Book"/>
                <a:cs typeface="Franklin Gothic Book"/>
                <a:sym typeface="Helvetica"/>
              </a:rPr>
              <a:t>and local </a:t>
            </a:r>
            <a:r>
              <a:rPr sz="1607" spc="-12" dirty="0">
                <a:solidFill>
                  <a:prstClr val="black"/>
                </a:solidFill>
                <a:latin typeface="Franklin Gothic Book"/>
                <a:cs typeface="Franklin Gothic Book"/>
                <a:sym typeface="Helvetica"/>
              </a:rPr>
              <a:t>governments  </a:t>
            </a:r>
            <a:r>
              <a:rPr sz="1607" spc="-6" dirty="0">
                <a:solidFill>
                  <a:prstClr val="black"/>
                </a:solidFill>
                <a:latin typeface="Franklin Gothic Book"/>
                <a:cs typeface="Franklin Gothic Book"/>
                <a:sym typeface="Helvetica"/>
              </a:rPr>
              <a:t>and </a:t>
            </a:r>
            <a:r>
              <a:rPr sz="1607" spc="-9" dirty="0">
                <a:solidFill>
                  <a:prstClr val="black"/>
                </a:solidFill>
                <a:latin typeface="Franklin Gothic Book"/>
                <a:cs typeface="Franklin Gothic Book"/>
                <a:sym typeface="Helvetica"/>
              </a:rPr>
              <a:t>through </a:t>
            </a:r>
            <a:r>
              <a:rPr sz="1607" spc="-6" dirty="0">
                <a:solidFill>
                  <a:prstClr val="black"/>
                </a:solidFill>
                <a:latin typeface="Franklin Gothic Book"/>
                <a:cs typeface="Franklin Gothic Book"/>
                <a:sym typeface="Helvetica"/>
              </a:rPr>
              <a:t>the capital  </a:t>
            </a:r>
            <a:r>
              <a:rPr sz="1607" spc="-12" dirty="0">
                <a:solidFill>
                  <a:prstClr val="black"/>
                </a:solidFill>
                <a:latin typeface="Franklin Gothic Book"/>
                <a:cs typeface="Franklin Gothic Book"/>
                <a:sym typeface="Helvetica"/>
              </a:rPr>
              <a:t>markets.</a:t>
            </a:r>
            <a:endParaRPr sz="1607" dirty="0">
              <a:solidFill>
                <a:prstClr val="black"/>
              </a:solidFill>
              <a:latin typeface="Franklin Gothic Book"/>
              <a:cs typeface="Franklin Gothic Book"/>
              <a:sym typeface="Helvetica"/>
            </a:endParaRPr>
          </a:p>
          <a:p>
            <a:pPr marL="7702" marR="3081" defTabSz="554492">
              <a:lnSpc>
                <a:spcPts val="1728"/>
              </a:lnSpc>
              <a:spcBef>
                <a:spcPts val="1349"/>
              </a:spcBef>
            </a:pPr>
            <a:r>
              <a:rPr sz="1607" spc="-25" dirty="0">
                <a:solidFill>
                  <a:prstClr val="black"/>
                </a:solidFill>
                <a:latin typeface="Franklin Gothic Book"/>
                <a:cs typeface="Franklin Gothic Book"/>
                <a:sym typeface="Helvetica"/>
              </a:rPr>
              <a:t>We </a:t>
            </a:r>
            <a:r>
              <a:rPr sz="1607" spc="-6" dirty="0">
                <a:solidFill>
                  <a:prstClr val="black"/>
                </a:solidFill>
                <a:latin typeface="Franklin Gothic Book"/>
                <a:cs typeface="Franklin Gothic Book"/>
                <a:sym typeface="Helvetica"/>
              </a:rPr>
              <a:t>also </a:t>
            </a:r>
            <a:r>
              <a:rPr sz="1607" spc="-9" dirty="0">
                <a:solidFill>
                  <a:prstClr val="black"/>
                </a:solidFill>
                <a:latin typeface="Franklin Gothic Book"/>
                <a:cs typeface="Franklin Gothic Book"/>
                <a:sym typeface="Helvetica"/>
              </a:rPr>
              <a:t>generate </a:t>
            </a:r>
            <a:r>
              <a:rPr sz="1607" spc="-6" dirty="0">
                <a:solidFill>
                  <a:prstClr val="black"/>
                </a:solidFill>
                <a:latin typeface="Franklin Gothic Book"/>
                <a:cs typeface="Franklin Gothic Book"/>
                <a:sym typeface="Helvetica"/>
              </a:rPr>
              <a:t>income </a:t>
            </a:r>
            <a:r>
              <a:rPr sz="1607" spc="-12" dirty="0">
                <a:solidFill>
                  <a:prstClr val="black"/>
                </a:solidFill>
                <a:latin typeface="Franklin Gothic Book"/>
                <a:cs typeface="Franklin Gothic Book"/>
                <a:sym typeface="Helvetica"/>
              </a:rPr>
              <a:t>from  </a:t>
            </a:r>
            <a:r>
              <a:rPr sz="1607" spc="-6" dirty="0">
                <a:solidFill>
                  <a:prstClr val="black"/>
                </a:solidFill>
                <a:latin typeface="Franklin Gothic Book"/>
                <a:cs typeface="Franklin Gothic Book"/>
                <a:sym typeface="Helvetica"/>
              </a:rPr>
              <a:t>consulting, and lending  </a:t>
            </a:r>
            <a:r>
              <a:rPr sz="1607" dirty="0">
                <a:solidFill>
                  <a:prstClr val="black"/>
                </a:solidFill>
                <a:latin typeface="Franklin Gothic Book"/>
                <a:cs typeface="Franklin Gothic Book"/>
                <a:sym typeface="Helvetica"/>
              </a:rPr>
              <a:t>services.</a:t>
            </a:r>
          </a:p>
        </p:txBody>
      </p:sp>
      <p:sp>
        <p:nvSpPr>
          <p:cNvPr id="4" name="object 4"/>
          <p:cNvSpPr txBox="1"/>
          <p:nvPr/>
        </p:nvSpPr>
        <p:spPr>
          <a:xfrm>
            <a:off x="6018362" y="3366593"/>
            <a:ext cx="2488672" cy="294414"/>
          </a:xfrm>
          <a:prstGeom prst="rect">
            <a:avLst/>
          </a:prstGeom>
        </p:spPr>
        <p:txBody>
          <a:bodyPr vert="horz" wrap="square" lIns="0" tIns="9627" rIns="0" bIns="0" rtlCol="0">
            <a:spAutoFit/>
          </a:bodyPr>
          <a:lstStyle/>
          <a:p>
            <a:pPr marL="7702" defTabSz="554492">
              <a:spcBef>
                <a:spcPts val="76"/>
              </a:spcBef>
            </a:pPr>
            <a:r>
              <a:rPr sz="1850" spc="-6" dirty="0">
                <a:solidFill>
                  <a:prstClr val="black"/>
                </a:solidFill>
                <a:latin typeface="Franklin Gothic Medium"/>
                <a:cs typeface="Franklin Gothic Medium"/>
                <a:sym typeface="Helvetica"/>
              </a:rPr>
              <a:t>Work </a:t>
            </a:r>
            <a:r>
              <a:rPr sz="1850" spc="3" dirty="0">
                <a:solidFill>
                  <a:prstClr val="black"/>
                </a:solidFill>
                <a:latin typeface="Franklin Gothic Medium"/>
                <a:cs typeface="Franklin Gothic Medium"/>
                <a:sym typeface="Helvetica"/>
              </a:rPr>
              <a:t>with local</a:t>
            </a:r>
            <a:r>
              <a:rPr sz="1850" spc="-25" dirty="0">
                <a:solidFill>
                  <a:prstClr val="black"/>
                </a:solidFill>
                <a:latin typeface="Franklin Gothic Medium"/>
                <a:cs typeface="Franklin Gothic Medium"/>
                <a:sym typeface="Helvetica"/>
              </a:rPr>
              <a:t> </a:t>
            </a:r>
            <a:r>
              <a:rPr sz="1850" spc="12" dirty="0">
                <a:solidFill>
                  <a:prstClr val="black"/>
                </a:solidFill>
                <a:latin typeface="Franklin Gothic Medium"/>
                <a:cs typeface="Franklin Gothic Medium"/>
                <a:sym typeface="Helvetica"/>
              </a:rPr>
              <a:t>partners</a:t>
            </a:r>
            <a:endParaRPr sz="1850" dirty="0">
              <a:solidFill>
                <a:prstClr val="black"/>
              </a:solidFill>
              <a:latin typeface="Franklin Gothic Medium"/>
              <a:cs typeface="Franklin Gothic Medium"/>
              <a:sym typeface="Helvetica"/>
            </a:endParaRPr>
          </a:p>
        </p:txBody>
      </p:sp>
      <p:sp>
        <p:nvSpPr>
          <p:cNvPr id="5" name="object 5"/>
          <p:cNvSpPr txBox="1"/>
          <p:nvPr/>
        </p:nvSpPr>
        <p:spPr>
          <a:xfrm>
            <a:off x="6015710" y="3956681"/>
            <a:ext cx="2307692" cy="2382568"/>
          </a:xfrm>
          <a:prstGeom prst="rect">
            <a:avLst/>
          </a:prstGeom>
        </p:spPr>
        <p:txBody>
          <a:bodyPr vert="horz" wrap="square" lIns="0" tIns="35426" rIns="0" bIns="0" rtlCol="0">
            <a:spAutoFit/>
          </a:bodyPr>
          <a:lstStyle/>
          <a:p>
            <a:pPr marL="7702" marR="3081" defTabSz="554492">
              <a:lnSpc>
                <a:spcPts val="1728"/>
              </a:lnSpc>
              <a:spcBef>
                <a:spcPts val="279"/>
              </a:spcBef>
            </a:pPr>
            <a:r>
              <a:rPr sz="1607" spc="-9" dirty="0">
                <a:solidFill>
                  <a:prstClr val="black"/>
                </a:solidFill>
                <a:latin typeface="Franklin Gothic Book"/>
                <a:cs typeface="Franklin Gothic Book"/>
                <a:sym typeface="Helvetica"/>
              </a:rPr>
              <a:t>Through </a:t>
            </a:r>
            <a:r>
              <a:rPr sz="1607" spc="-3" dirty="0">
                <a:solidFill>
                  <a:prstClr val="black"/>
                </a:solidFill>
                <a:latin typeface="Franklin Gothic Book"/>
                <a:cs typeface="Franklin Gothic Book"/>
                <a:sym typeface="Helvetica"/>
              </a:rPr>
              <a:t>a </a:t>
            </a:r>
            <a:r>
              <a:rPr sz="1607" spc="-9" dirty="0">
                <a:solidFill>
                  <a:prstClr val="black"/>
                </a:solidFill>
                <a:latin typeface="Franklin Gothic Book"/>
                <a:cs typeface="Franklin Gothic Book"/>
                <a:sym typeface="Helvetica"/>
              </a:rPr>
              <a:t>network </a:t>
            </a:r>
            <a:r>
              <a:rPr sz="1607" spc="-3" dirty="0">
                <a:solidFill>
                  <a:prstClr val="black"/>
                </a:solidFill>
                <a:latin typeface="Franklin Gothic Book"/>
                <a:cs typeface="Franklin Gothic Book"/>
                <a:sym typeface="Helvetica"/>
              </a:rPr>
              <a:t>of </a:t>
            </a:r>
            <a:r>
              <a:rPr sz="1607" spc="-6" dirty="0">
                <a:solidFill>
                  <a:prstClr val="black"/>
                </a:solidFill>
                <a:latin typeface="Franklin Gothic Book"/>
                <a:cs typeface="Franklin Gothic Book"/>
                <a:sym typeface="Helvetica"/>
              </a:rPr>
              <a:t>local  </a:t>
            </a:r>
            <a:r>
              <a:rPr sz="1607" spc="3" dirty="0">
                <a:solidFill>
                  <a:prstClr val="black"/>
                </a:solidFill>
                <a:latin typeface="Franklin Gothic Book"/>
                <a:cs typeface="Franklin Gothic Book"/>
                <a:sym typeface="Helvetica"/>
              </a:rPr>
              <a:t>offices </a:t>
            </a:r>
            <a:r>
              <a:rPr sz="1607" spc="-6" dirty="0">
                <a:solidFill>
                  <a:prstClr val="black"/>
                </a:solidFill>
                <a:latin typeface="Franklin Gothic Book"/>
                <a:cs typeface="Franklin Gothic Book"/>
                <a:sym typeface="Helvetica"/>
              </a:rPr>
              <a:t>and </a:t>
            </a:r>
            <a:r>
              <a:rPr sz="1607" spc="-3" dirty="0">
                <a:solidFill>
                  <a:prstClr val="black"/>
                </a:solidFill>
                <a:latin typeface="Franklin Gothic Book"/>
                <a:cs typeface="Franklin Gothic Book"/>
                <a:sym typeface="Helvetica"/>
              </a:rPr>
              <a:t>community-  </a:t>
            </a:r>
            <a:r>
              <a:rPr sz="1607" spc="-6" dirty="0">
                <a:solidFill>
                  <a:prstClr val="black"/>
                </a:solidFill>
                <a:latin typeface="Franklin Gothic Book"/>
                <a:cs typeface="Franklin Gothic Book"/>
                <a:sym typeface="Helvetica"/>
              </a:rPr>
              <a:t>based </a:t>
            </a:r>
            <a:r>
              <a:rPr sz="1607" spc="3" dirty="0">
                <a:solidFill>
                  <a:prstClr val="black"/>
                </a:solidFill>
                <a:latin typeface="Franklin Gothic Book"/>
                <a:cs typeface="Franklin Gothic Book"/>
                <a:sym typeface="Helvetica"/>
              </a:rPr>
              <a:t>partners </a:t>
            </a:r>
            <a:r>
              <a:rPr sz="1607" spc="-9" dirty="0">
                <a:solidFill>
                  <a:prstClr val="black"/>
                </a:solidFill>
                <a:latin typeface="Franklin Gothic Book"/>
                <a:cs typeface="Franklin Gothic Book"/>
                <a:sym typeface="Helvetica"/>
              </a:rPr>
              <a:t>across </a:t>
            </a:r>
            <a:r>
              <a:rPr sz="1607" spc="-6" dirty="0">
                <a:solidFill>
                  <a:prstClr val="black"/>
                </a:solidFill>
                <a:latin typeface="Franklin Gothic Book"/>
                <a:cs typeface="Franklin Gothic Book"/>
                <a:sym typeface="Helvetica"/>
              </a:rPr>
              <a:t>the  country, </a:t>
            </a:r>
            <a:r>
              <a:rPr sz="1607" spc="-15" dirty="0">
                <a:solidFill>
                  <a:prstClr val="black"/>
                </a:solidFill>
                <a:latin typeface="Franklin Gothic Book"/>
                <a:cs typeface="Franklin Gothic Book"/>
                <a:sym typeface="Helvetica"/>
              </a:rPr>
              <a:t>we provide </a:t>
            </a:r>
            <a:r>
              <a:rPr sz="1607" spc="-6" dirty="0">
                <a:solidFill>
                  <a:prstClr val="black"/>
                </a:solidFill>
                <a:latin typeface="Franklin Gothic Book"/>
                <a:cs typeface="Franklin Gothic Book"/>
                <a:sym typeface="Helvetica"/>
              </a:rPr>
              <a:t>grants,  loans, </a:t>
            </a:r>
            <a:r>
              <a:rPr sz="1607" spc="-9" dirty="0">
                <a:solidFill>
                  <a:prstClr val="black"/>
                </a:solidFill>
                <a:latin typeface="Franklin Gothic Book"/>
                <a:cs typeface="Franklin Gothic Book"/>
                <a:sym typeface="Helvetica"/>
              </a:rPr>
              <a:t>equity </a:t>
            </a:r>
            <a:r>
              <a:rPr sz="1607" spc="-6" dirty="0">
                <a:solidFill>
                  <a:prstClr val="black"/>
                </a:solidFill>
                <a:latin typeface="Franklin Gothic Book"/>
                <a:cs typeface="Franklin Gothic Book"/>
                <a:sym typeface="Helvetica"/>
              </a:rPr>
              <a:t>and </a:t>
            </a:r>
            <a:r>
              <a:rPr sz="1607" spc="-9" dirty="0">
                <a:solidFill>
                  <a:prstClr val="black"/>
                </a:solidFill>
                <a:latin typeface="Franklin Gothic Book"/>
                <a:cs typeface="Franklin Gothic Book"/>
                <a:sym typeface="Helvetica"/>
              </a:rPr>
              <a:t>technical  </a:t>
            </a:r>
            <a:r>
              <a:rPr sz="1607" spc="-6" dirty="0">
                <a:solidFill>
                  <a:prstClr val="black"/>
                </a:solidFill>
                <a:latin typeface="Franklin Gothic Book"/>
                <a:cs typeface="Franklin Gothic Book"/>
                <a:sym typeface="Helvetica"/>
              </a:rPr>
              <a:t>assistance.</a:t>
            </a:r>
            <a:endParaRPr sz="1607">
              <a:solidFill>
                <a:prstClr val="black"/>
              </a:solidFill>
              <a:latin typeface="Franklin Gothic Book"/>
              <a:cs typeface="Franklin Gothic Book"/>
              <a:sym typeface="Helvetica"/>
            </a:endParaRPr>
          </a:p>
          <a:p>
            <a:pPr marL="7702" marR="221412" defTabSz="554492">
              <a:lnSpc>
                <a:spcPts val="1728"/>
              </a:lnSpc>
              <a:spcBef>
                <a:spcPts val="1349"/>
              </a:spcBef>
            </a:pPr>
            <a:r>
              <a:rPr sz="1607" spc="-25" dirty="0">
                <a:solidFill>
                  <a:prstClr val="black"/>
                </a:solidFill>
                <a:latin typeface="Franklin Gothic Book"/>
                <a:cs typeface="Franklin Gothic Book"/>
                <a:sym typeface="Helvetica"/>
              </a:rPr>
              <a:t>We </a:t>
            </a:r>
            <a:r>
              <a:rPr sz="1607" spc="-6" dirty="0">
                <a:solidFill>
                  <a:prstClr val="black"/>
                </a:solidFill>
                <a:latin typeface="Franklin Gothic Book"/>
                <a:cs typeface="Franklin Gothic Book"/>
                <a:sym typeface="Helvetica"/>
              </a:rPr>
              <a:t>also lead </a:t>
            </a:r>
            <a:r>
              <a:rPr sz="1607" spc="-9" dirty="0">
                <a:solidFill>
                  <a:prstClr val="black"/>
                </a:solidFill>
                <a:latin typeface="Franklin Gothic Book"/>
                <a:cs typeface="Franklin Gothic Book"/>
                <a:sym typeface="Helvetica"/>
              </a:rPr>
              <a:t>advocacy  </a:t>
            </a:r>
            <a:r>
              <a:rPr sz="1607" spc="3" dirty="0">
                <a:solidFill>
                  <a:prstClr val="black"/>
                </a:solidFill>
                <a:latin typeface="Franklin Gothic Book"/>
                <a:cs typeface="Franklin Gothic Book"/>
                <a:sym typeface="Helvetica"/>
              </a:rPr>
              <a:t>efforts </a:t>
            </a:r>
            <a:r>
              <a:rPr sz="1607" spc="-3" dirty="0">
                <a:solidFill>
                  <a:prstClr val="black"/>
                </a:solidFill>
                <a:latin typeface="Franklin Gothic Book"/>
                <a:cs typeface="Franklin Gothic Book"/>
                <a:sym typeface="Helvetica"/>
              </a:rPr>
              <a:t>on </a:t>
            </a:r>
            <a:r>
              <a:rPr sz="1607" spc="-6" dirty="0">
                <a:solidFill>
                  <a:prstClr val="black"/>
                </a:solidFill>
                <a:latin typeface="Franklin Gothic Book"/>
                <a:cs typeface="Franklin Gothic Book"/>
                <a:sym typeface="Helvetica"/>
              </a:rPr>
              <a:t>local, regional  and national</a:t>
            </a:r>
            <a:r>
              <a:rPr sz="1607" spc="-15" dirty="0">
                <a:solidFill>
                  <a:prstClr val="black"/>
                </a:solidFill>
                <a:latin typeface="Franklin Gothic Book"/>
                <a:cs typeface="Franklin Gothic Book"/>
                <a:sym typeface="Helvetica"/>
              </a:rPr>
              <a:t> policy.</a:t>
            </a:r>
            <a:endParaRPr sz="1607">
              <a:solidFill>
                <a:prstClr val="black"/>
              </a:solidFill>
              <a:latin typeface="Franklin Gothic Book"/>
              <a:cs typeface="Franklin Gothic Book"/>
              <a:sym typeface="Helvetica"/>
            </a:endParaRPr>
          </a:p>
        </p:txBody>
      </p:sp>
      <p:sp>
        <p:nvSpPr>
          <p:cNvPr id="6" name="object 6"/>
          <p:cNvSpPr txBox="1"/>
          <p:nvPr/>
        </p:nvSpPr>
        <p:spPr>
          <a:xfrm>
            <a:off x="9307034" y="3276600"/>
            <a:ext cx="2243772" cy="2477003"/>
          </a:xfrm>
          <a:prstGeom prst="rect">
            <a:avLst/>
          </a:prstGeom>
        </p:spPr>
        <p:txBody>
          <a:bodyPr vert="horz" wrap="square" lIns="0" tIns="40047" rIns="0" bIns="0" rtlCol="0">
            <a:spAutoFit/>
          </a:bodyPr>
          <a:lstStyle/>
          <a:p>
            <a:pPr marL="197923" marR="491342" defTabSz="554492">
              <a:lnSpc>
                <a:spcPts val="2013"/>
              </a:lnSpc>
              <a:spcBef>
                <a:spcPts val="316"/>
              </a:spcBef>
            </a:pPr>
            <a:r>
              <a:rPr sz="1850" spc="9" dirty="0">
                <a:solidFill>
                  <a:prstClr val="black"/>
                </a:solidFill>
                <a:latin typeface="Franklin Gothic Medium"/>
                <a:cs typeface="Franklin Gothic Medium"/>
                <a:sym typeface="Helvetica"/>
              </a:rPr>
              <a:t>Support</a:t>
            </a:r>
            <a:r>
              <a:rPr sz="1850" spc="-18" dirty="0">
                <a:solidFill>
                  <a:prstClr val="black"/>
                </a:solidFill>
                <a:latin typeface="Franklin Gothic Medium"/>
                <a:cs typeface="Franklin Gothic Medium"/>
                <a:sym typeface="Helvetica"/>
              </a:rPr>
              <a:t> </a:t>
            </a:r>
            <a:r>
              <a:rPr sz="1850" spc="3" dirty="0">
                <a:solidFill>
                  <a:prstClr val="black"/>
                </a:solidFill>
                <a:latin typeface="Franklin Gothic Medium"/>
                <a:cs typeface="Franklin Gothic Medium"/>
                <a:sym typeface="Helvetica"/>
              </a:rPr>
              <a:t>people  </a:t>
            </a:r>
            <a:r>
              <a:rPr sz="1850" spc="6" dirty="0">
                <a:solidFill>
                  <a:prstClr val="black"/>
                </a:solidFill>
                <a:latin typeface="Franklin Gothic Medium"/>
                <a:cs typeface="Franklin Gothic Medium"/>
                <a:sym typeface="Helvetica"/>
              </a:rPr>
              <a:t>and</a:t>
            </a:r>
            <a:r>
              <a:rPr sz="1850" dirty="0">
                <a:solidFill>
                  <a:prstClr val="black"/>
                </a:solidFill>
                <a:latin typeface="Franklin Gothic Medium"/>
                <a:cs typeface="Franklin Gothic Medium"/>
                <a:sym typeface="Helvetica"/>
              </a:rPr>
              <a:t> </a:t>
            </a:r>
            <a:r>
              <a:rPr sz="1850" spc="3" dirty="0">
                <a:solidFill>
                  <a:prstClr val="black"/>
                </a:solidFill>
                <a:latin typeface="Franklin Gothic Medium"/>
                <a:cs typeface="Franklin Gothic Medium"/>
                <a:sym typeface="Helvetica"/>
              </a:rPr>
              <a:t>places</a:t>
            </a:r>
            <a:endParaRPr sz="1850">
              <a:solidFill>
                <a:prstClr val="black"/>
              </a:solidFill>
              <a:latin typeface="Franklin Gothic Medium"/>
              <a:cs typeface="Franklin Gothic Medium"/>
              <a:sym typeface="Helvetica"/>
            </a:endParaRPr>
          </a:p>
          <a:p>
            <a:pPr marL="7702" marR="3081" defTabSz="554492">
              <a:lnSpc>
                <a:spcPts val="1728"/>
              </a:lnSpc>
              <a:spcBef>
                <a:spcPts val="1431"/>
              </a:spcBef>
            </a:pPr>
            <a:r>
              <a:rPr sz="1607" spc="-6" dirty="0">
                <a:solidFill>
                  <a:prstClr val="black"/>
                </a:solidFill>
                <a:latin typeface="Franklin Gothic Book"/>
                <a:cs typeface="Franklin Gothic Book"/>
                <a:sym typeface="Helvetica"/>
              </a:rPr>
              <a:t>By </a:t>
            </a:r>
            <a:r>
              <a:rPr sz="1607" spc="-12" dirty="0">
                <a:solidFill>
                  <a:prstClr val="black"/>
                </a:solidFill>
                <a:latin typeface="Franklin Gothic Book"/>
                <a:cs typeface="Franklin Gothic Book"/>
                <a:sym typeface="Helvetica"/>
              </a:rPr>
              <a:t>investing </a:t>
            </a:r>
            <a:r>
              <a:rPr sz="1607" spc="-6" dirty="0">
                <a:solidFill>
                  <a:prstClr val="black"/>
                </a:solidFill>
                <a:latin typeface="Franklin Gothic Book"/>
                <a:cs typeface="Franklin Gothic Book"/>
                <a:sym typeface="Helvetica"/>
              </a:rPr>
              <a:t>in housing,  businesses, jobs, schools,  public spaces, </a:t>
            </a:r>
            <a:r>
              <a:rPr sz="1607" spc="-21" dirty="0">
                <a:solidFill>
                  <a:prstClr val="black"/>
                </a:solidFill>
                <a:latin typeface="Franklin Gothic Book"/>
                <a:cs typeface="Franklin Gothic Book"/>
                <a:sym typeface="Helvetica"/>
              </a:rPr>
              <a:t>safety,  </a:t>
            </a:r>
            <a:r>
              <a:rPr sz="1607" spc="-9" dirty="0">
                <a:solidFill>
                  <a:prstClr val="black"/>
                </a:solidFill>
                <a:latin typeface="Franklin Gothic Book"/>
                <a:cs typeface="Franklin Gothic Book"/>
                <a:sym typeface="Helvetica"/>
              </a:rPr>
              <a:t>youth, </a:t>
            </a:r>
            <a:r>
              <a:rPr sz="1607" spc="-6" dirty="0">
                <a:solidFill>
                  <a:prstClr val="black"/>
                </a:solidFill>
                <a:latin typeface="Franklin Gothic Book"/>
                <a:cs typeface="Franklin Gothic Book"/>
                <a:sym typeface="Helvetica"/>
              </a:rPr>
              <a:t>health centers,  </a:t>
            </a:r>
            <a:r>
              <a:rPr sz="1607" spc="-3" dirty="0">
                <a:solidFill>
                  <a:prstClr val="black"/>
                </a:solidFill>
                <a:latin typeface="Franklin Gothic Book"/>
                <a:cs typeface="Franklin Gothic Book"/>
                <a:sym typeface="Helvetica"/>
              </a:rPr>
              <a:t>grocery </a:t>
            </a:r>
            <a:r>
              <a:rPr sz="1607" spc="-9" dirty="0">
                <a:solidFill>
                  <a:prstClr val="black"/>
                </a:solidFill>
                <a:latin typeface="Franklin Gothic Book"/>
                <a:cs typeface="Franklin Gothic Book"/>
                <a:sym typeface="Helvetica"/>
              </a:rPr>
              <a:t>stores </a:t>
            </a:r>
            <a:r>
              <a:rPr sz="1607" spc="-6" dirty="0">
                <a:solidFill>
                  <a:prstClr val="black"/>
                </a:solidFill>
                <a:latin typeface="Franklin Gothic Book"/>
                <a:cs typeface="Franklin Gothic Book"/>
                <a:sym typeface="Helvetica"/>
              </a:rPr>
              <a:t>and more,  </a:t>
            </a:r>
            <a:r>
              <a:rPr sz="1607" spc="-15" dirty="0">
                <a:solidFill>
                  <a:prstClr val="black"/>
                </a:solidFill>
                <a:latin typeface="Franklin Gothic Book"/>
                <a:cs typeface="Franklin Gothic Book"/>
                <a:sym typeface="Helvetica"/>
              </a:rPr>
              <a:t>we </a:t>
            </a:r>
            <a:r>
              <a:rPr sz="1607" spc="-6" dirty="0">
                <a:solidFill>
                  <a:prstClr val="black"/>
                </a:solidFill>
                <a:latin typeface="Franklin Gothic Book"/>
                <a:cs typeface="Franklin Gothic Book"/>
                <a:sym typeface="Helvetica"/>
              </a:rPr>
              <a:t>catalyze </a:t>
            </a:r>
            <a:r>
              <a:rPr sz="1607" dirty="0">
                <a:solidFill>
                  <a:prstClr val="black"/>
                </a:solidFill>
                <a:latin typeface="Franklin Gothic Book"/>
                <a:cs typeface="Franklin Gothic Book"/>
                <a:sym typeface="Helvetica"/>
              </a:rPr>
              <a:t>opportunities  </a:t>
            </a:r>
            <a:r>
              <a:rPr sz="1607" spc="-6" dirty="0">
                <a:solidFill>
                  <a:prstClr val="black"/>
                </a:solidFill>
                <a:latin typeface="Franklin Gothic Book"/>
                <a:cs typeface="Franklin Gothic Book"/>
                <a:sym typeface="Helvetica"/>
              </a:rPr>
              <a:t>in communities  </a:t>
            </a:r>
            <a:r>
              <a:rPr sz="1607" spc="-9" dirty="0">
                <a:solidFill>
                  <a:prstClr val="black"/>
                </a:solidFill>
                <a:latin typeface="Franklin Gothic Book"/>
                <a:cs typeface="Franklin Gothic Book"/>
                <a:sym typeface="Helvetica"/>
              </a:rPr>
              <a:t>nationwide.</a:t>
            </a:r>
            <a:endParaRPr sz="1607">
              <a:solidFill>
                <a:prstClr val="black"/>
              </a:solidFill>
              <a:latin typeface="Franklin Gothic Book"/>
              <a:cs typeface="Franklin Gothic Book"/>
              <a:sym typeface="Helvetica"/>
            </a:endParaRPr>
          </a:p>
        </p:txBody>
      </p:sp>
      <p:sp>
        <p:nvSpPr>
          <p:cNvPr id="7" name="object 7"/>
          <p:cNvSpPr/>
          <p:nvPr/>
        </p:nvSpPr>
        <p:spPr>
          <a:xfrm>
            <a:off x="5117345" y="2237683"/>
            <a:ext cx="815952" cy="190607"/>
          </a:xfrm>
          <a:custGeom>
            <a:avLst/>
            <a:gdLst/>
            <a:ahLst/>
            <a:cxnLst/>
            <a:rect l="l" t="t" r="r" b="b"/>
            <a:pathLst>
              <a:path w="1345565" h="314325">
                <a:moveTo>
                  <a:pt x="0" y="310447"/>
                </a:moveTo>
                <a:lnTo>
                  <a:pt x="33031" y="274608"/>
                </a:lnTo>
                <a:lnTo>
                  <a:pt x="67518" y="240926"/>
                </a:lnTo>
                <a:lnTo>
                  <a:pt x="103368" y="209410"/>
                </a:lnTo>
                <a:lnTo>
                  <a:pt x="140485" y="180067"/>
                </a:lnTo>
                <a:lnTo>
                  <a:pt x="178775" y="152905"/>
                </a:lnTo>
                <a:lnTo>
                  <a:pt x="218142" y="127932"/>
                </a:lnTo>
                <a:lnTo>
                  <a:pt x="258494" y="105157"/>
                </a:lnTo>
                <a:lnTo>
                  <a:pt x="299734" y="84586"/>
                </a:lnTo>
                <a:lnTo>
                  <a:pt x="341769" y="66229"/>
                </a:lnTo>
                <a:lnTo>
                  <a:pt x="384504" y="50093"/>
                </a:lnTo>
                <a:lnTo>
                  <a:pt x="427843" y="36186"/>
                </a:lnTo>
                <a:lnTo>
                  <a:pt x="471694" y="24516"/>
                </a:lnTo>
                <a:lnTo>
                  <a:pt x="515960" y="15091"/>
                </a:lnTo>
                <a:lnTo>
                  <a:pt x="560548" y="7919"/>
                </a:lnTo>
                <a:lnTo>
                  <a:pt x="605362" y="3007"/>
                </a:lnTo>
                <a:lnTo>
                  <a:pt x="650309" y="365"/>
                </a:lnTo>
                <a:lnTo>
                  <a:pt x="695293" y="0"/>
                </a:lnTo>
                <a:lnTo>
                  <a:pt x="740220" y="1919"/>
                </a:lnTo>
                <a:lnTo>
                  <a:pt x="784995" y="6131"/>
                </a:lnTo>
                <a:lnTo>
                  <a:pt x="829525" y="12643"/>
                </a:lnTo>
                <a:lnTo>
                  <a:pt x="873713" y="21465"/>
                </a:lnTo>
                <a:lnTo>
                  <a:pt x="917466" y="32603"/>
                </a:lnTo>
                <a:lnTo>
                  <a:pt x="960689" y="46066"/>
                </a:lnTo>
                <a:lnTo>
                  <a:pt x="1003288" y="61861"/>
                </a:lnTo>
                <a:lnTo>
                  <a:pt x="1045167" y="79997"/>
                </a:lnTo>
                <a:lnTo>
                  <a:pt x="1086233" y="100481"/>
                </a:lnTo>
                <a:lnTo>
                  <a:pt x="1126390" y="123322"/>
                </a:lnTo>
                <a:lnTo>
                  <a:pt x="1165544" y="148527"/>
                </a:lnTo>
                <a:lnTo>
                  <a:pt x="1203600" y="176105"/>
                </a:lnTo>
                <a:lnTo>
                  <a:pt x="1240464" y="206063"/>
                </a:lnTo>
                <a:lnTo>
                  <a:pt x="1295410" y="257738"/>
                </a:lnTo>
                <a:lnTo>
                  <a:pt x="1321064" y="285342"/>
                </a:lnTo>
                <a:lnTo>
                  <a:pt x="1345456" y="314070"/>
                </a:lnTo>
              </a:path>
            </a:pathLst>
          </a:custGeom>
          <a:ln w="10470">
            <a:solidFill>
              <a:srgbClr val="2DB0D1"/>
            </a:solidFill>
          </a:ln>
        </p:spPr>
        <p:txBody>
          <a:bodyPr wrap="square" lIns="0" tIns="0" rIns="0" bIns="0" rtlCol="0"/>
          <a:lstStyle/>
          <a:p>
            <a:pPr defTabSz="554492"/>
            <a:endParaRPr sz="1092">
              <a:solidFill>
                <a:prstClr val="black"/>
              </a:solidFill>
              <a:latin typeface="Calibri"/>
              <a:sym typeface="Helvetica"/>
            </a:endParaRPr>
          </a:p>
        </p:txBody>
      </p:sp>
      <p:sp>
        <p:nvSpPr>
          <p:cNvPr id="8" name="object 8"/>
          <p:cNvSpPr/>
          <p:nvPr/>
        </p:nvSpPr>
        <p:spPr>
          <a:xfrm>
            <a:off x="5914262" y="2411596"/>
            <a:ext cx="38507" cy="41972"/>
          </a:xfrm>
          <a:custGeom>
            <a:avLst/>
            <a:gdLst/>
            <a:ahLst/>
            <a:cxnLst/>
            <a:rect l="l" t="t" r="r" b="b"/>
            <a:pathLst>
              <a:path w="63500" h="69214">
                <a:moveTo>
                  <a:pt x="49998" y="0"/>
                </a:moveTo>
                <a:lnTo>
                  <a:pt x="0" y="38051"/>
                </a:lnTo>
                <a:lnTo>
                  <a:pt x="63045" y="69013"/>
                </a:lnTo>
                <a:lnTo>
                  <a:pt x="49998" y="0"/>
                </a:lnTo>
                <a:close/>
              </a:path>
            </a:pathLst>
          </a:custGeom>
          <a:solidFill>
            <a:srgbClr val="2DB0D1"/>
          </a:solidFill>
        </p:spPr>
        <p:txBody>
          <a:bodyPr wrap="square" lIns="0" tIns="0" rIns="0" bIns="0" rtlCol="0"/>
          <a:lstStyle/>
          <a:p>
            <a:pPr defTabSz="554492"/>
            <a:endParaRPr sz="1092">
              <a:solidFill>
                <a:prstClr val="black"/>
              </a:solidFill>
              <a:latin typeface="Calibri"/>
              <a:sym typeface="Helvetica"/>
            </a:endParaRPr>
          </a:p>
        </p:txBody>
      </p:sp>
      <p:sp>
        <p:nvSpPr>
          <p:cNvPr id="9" name="object 9"/>
          <p:cNvSpPr/>
          <p:nvPr/>
        </p:nvSpPr>
        <p:spPr>
          <a:xfrm>
            <a:off x="8401397" y="2276063"/>
            <a:ext cx="815952" cy="190607"/>
          </a:xfrm>
          <a:custGeom>
            <a:avLst/>
            <a:gdLst/>
            <a:ahLst/>
            <a:cxnLst/>
            <a:rect l="l" t="t" r="r" b="b"/>
            <a:pathLst>
              <a:path w="1345565" h="314325">
                <a:moveTo>
                  <a:pt x="0" y="310447"/>
                </a:moveTo>
                <a:lnTo>
                  <a:pt x="33031" y="274608"/>
                </a:lnTo>
                <a:lnTo>
                  <a:pt x="67518" y="240926"/>
                </a:lnTo>
                <a:lnTo>
                  <a:pt x="103368" y="209410"/>
                </a:lnTo>
                <a:lnTo>
                  <a:pt x="140485" y="180067"/>
                </a:lnTo>
                <a:lnTo>
                  <a:pt x="178775" y="152905"/>
                </a:lnTo>
                <a:lnTo>
                  <a:pt x="218142" y="127932"/>
                </a:lnTo>
                <a:lnTo>
                  <a:pt x="258494" y="105157"/>
                </a:lnTo>
                <a:lnTo>
                  <a:pt x="299734" y="84586"/>
                </a:lnTo>
                <a:lnTo>
                  <a:pt x="341769" y="66229"/>
                </a:lnTo>
                <a:lnTo>
                  <a:pt x="384504" y="50093"/>
                </a:lnTo>
                <a:lnTo>
                  <a:pt x="427843" y="36186"/>
                </a:lnTo>
                <a:lnTo>
                  <a:pt x="471694" y="24516"/>
                </a:lnTo>
                <a:lnTo>
                  <a:pt x="515960" y="15091"/>
                </a:lnTo>
                <a:lnTo>
                  <a:pt x="560548" y="7919"/>
                </a:lnTo>
                <a:lnTo>
                  <a:pt x="605362" y="3007"/>
                </a:lnTo>
                <a:lnTo>
                  <a:pt x="650309" y="365"/>
                </a:lnTo>
                <a:lnTo>
                  <a:pt x="695293" y="0"/>
                </a:lnTo>
                <a:lnTo>
                  <a:pt x="740220" y="1919"/>
                </a:lnTo>
                <a:lnTo>
                  <a:pt x="784995" y="6131"/>
                </a:lnTo>
                <a:lnTo>
                  <a:pt x="829525" y="12643"/>
                </a:lnTo>
                <a:lnTo>
                  <a:pt x="873713" y="21465"/>
                </a:lnTo>
                <a:lnTo>
                  <a:pt x="917466" y="32603"/>
                </a:lnTo>
                <a:lnTo>
                  <a:pt x="960689" y="46066"/>
                </a:lnTo>
                <a:lnTo>
                  <a:pt x="1003288" y="61861"/>
                </a:lnTo>
                <a:lnTo>
                  <a:pt x="1045167" y="79997"/>
                </a:lnTo>
                <a:lnTo>
                  <a:pt x="1086233" y="100481"/>
                </a:lnTo>
                <a:lnTo>
                  <a:pt x="1126390" y="123322"/>
                </a:lnTo>
                <a:lnTo>
                  <a:pt x="1165544" y="148527"/>
                </a:lnTo>
                <a:lnTo>
                  <a:pt x="1203600" y="176105"/>
                </a:lnTo>
                <a:lnTo>
                  <a:pt x="1240464" y="206063"/>
                </a:lnTo>
                <a:lnTo>
                  <a:pt x="1295410" y="257738"/>
                </a:lnTo>
                <a:lnTo>
                  <a:pt x="1321064" y="285342"/>
                </a:lnTo>
                <a:lnTo>
                  <a:pt x="1345456" y="314070"/>
                </a:lnTo>
              </a:path>
            </a:pathLst>
          </a:custGeom>
          <a:ln w="10470">
            <a:solidFill>
              <a:srgbClr val="2DB0D1"/>
            </a:solidFill>
          </a:ln>
        </p:spPr>
        <p:txBody>
          <a:bodyPr wrap="square" lIns="0" tIns="0" rIns="0" bIns="0" rtlCol="0"/>
          <a:lstStyle/>
          <a:p>
            <a:pPr defTabSz="554492"/>
            <a:endParaRPr sz="1092">
              <a:solidFill>
                <a:prstClr val="black"/>
              </a:solidFill>
              <a:latin typeface="Calibri"/>
              <a:sym typeface="Helvetica"/>
            </a:endParaRPr>
          </a:p>
        </p:txBody>
      </p:sp>
      <p:sp>
        <p:nvSpPr>
          <p:cNvPr id="10" name="object 10"/>
          <p:cNvSpPr/>
          <p:nvPr/>
        </p:nvSpPr>
        <p:spPr>
          <a:xfrm>
            <a:off x="9198313" y="2449977"/>
            <a:ext cx="38507" cy="41972"/>
          </a:xfrm>
          <a:custGeom>
            <a:avLst/>
            <a:gdLst/>
            <a:ahLst/>
            <a:cxnLst/>
            <a:rect l="l" t="t" r="r" b="b"/>
            <a:pathLst>
              <a:path w="63500" h="69214">
                <a:moveTo>
                  <a:pt x="49998" y="0"/>
                </a:moveTo>
                <a:lnTo>
                  <a:pt x="0" y="38051"/>
                </a:lnTo>
                <a:lnTo>
                  <a:pt x="63045" y="69013"/>
                </a:lnTo>
                <a:lnTo>
                  <a:pt x="49998" y="0"/>
                </a:lnTo>
                <a:close/>
              </a:path>
            </a:pathLst>
          </a:custGeom>
          <a:solidFill>
            <a:srgbClr val="2DB0D1"/>
          </a:solidFill>
        </p:spPr>
        <p:txBody>
          <a:bodyPr wrap="square" lIns="0" tIns="0" rIns="0" bIns="0" rtlCol="0"/>
          <a:lstStyle/>
          <a:p>
            <a:pPr defTabSz="554492"/>
            <a:endParaRPr sz="1092">
              <a:solidFill>
                <a:prstClr val="black"/>
              </a:solidFill>
              <a:latin typeface="Calibri"/>
              <a:sym typeface="Helvetica"/>
            </a:endParaRPr>
          </a:p>
        </p:txBody>
      </p:sp>
      <p:sp>
        <p:nvSpPr>
          <p:cNvPr id="11" name="object 11"/>
          <p:cNvSpPr txBox="1"/>
          <p:nvPr/>
        </p:nvSpPr>
        <p:spPr>
          <a:xfrm>
            <a:off x="385143" y="694646"/>
            <a:ext cx="2238380" cy="2361686"/>
          </a:xfrm>
          <a:prstGeom prst="rect">
            <a:avLst/>
          </a:prstGeom>
        </p:spPr>
        <p:txBody>
          <a:bodyPr vert="horz" wrap="square" lIns="0" tIns="7316" rIns="0" bIns="0" rtlCol="0">
            <a:spAutoFit/>
          </a:bodyPr>
          <a:lstStyle/>
          <a:p>
            <a:pPr marL="7702" marR="3081" defTabSz="554492">
              <a:lnSpc>
                <a:spcPct val="100800"/>
              </a:lnSpc>
              <a:spcBef>
                <a:spcPts val="57"/>
              </a:spcBef>
            </a:pPr>
            <a:r>
              <a:rPr sz="2183" spc="6" dirty="0">
                <a:solidFill>
                  <a:srgbClr val="011322"/>
                </a:solidFill>
                <a:latin typeface="Franklin Gothic Book" panose="020B0503020102020204" pitchFamily="34" charset="0"/>
                <a:cs typeface="Arial"/>
                <a:sym typeface="Helvetica"/>
              </a:rPr>
              <a:t>LISC is an  </a:t>
            </a:r>
            <a:r>
              <a:rPr sz="2183" spc="-6" dirty="0">
                <a:solidFill>
                  <a:srgbClr val="011322"/>
                </a:solidFill>
                <a:latin typeface="Franklin Gothic Book" panose="020B0503020102020204" pitchFamily="34" charset="0"/>
                <a:cs typeface="Arial"/>
                <a:sym typeface="Helvetica"/>
              </a:rPr>
              <a:t>innovator,  </a:t>
            </a:r>
            <a:r>
              <a:rPr sz="2183" spc="6" dirty="0">
                <a:solidFill>
                  <a:srgbClr val="011322"/>
                </a:solidFill>
                <a:latin typeface="Franklin Gothic Book" panose="020B0503020102020204" pitchFamily="34" charset="0"/>
                <a:cs typeface="Arial"/>
                <a:sym typeface="Helvetica"/>
              </a:rPr>
              <a:t>capacity-builder  and convener  with the </a:t>
            </a:r>
            <a:r>
              <a:rPr sz="2183" spc="3" dirty="0">
                <a:solidFill>
                  <a:srgbClr val="011322"/>
                </a:solidFill>
                <a:latin typeface="Franklin Gothic Book" panose="020B0503020102020204" pitchFamily="34" charset="0"/>
                <a:cs typeface="Arial"/>
                <a:sym typeface="Helvetica"/>
              </a:rPr>
              <a:t>ability </a:t>
            </a:r>
            <a:r>
              <a:rPr sz="2183" spc="6" dirty="0">
                <a:solidFill>
                  <a:srgbClr val="011322"/>
                </a:solidFill>
                <a:latin typeface="Franklin Gothic Book" panose="020B0503020102020204" pitchFamily="34" charset="0"/>
                <a:cs typeface="Arial"/>
                <a:sym typeface="Helvetica"/>
              </a:rPr>
              <a:t>to  deploy capital for  significant</a:t>
            </a:r>
            <a:r>
              <a:rPr sz="2183" spc="-49" dirty="0">
                <a:solidFill>
                  <a:srgbClr val="011322"/>
                </a:solidFill>
                <a:latin typeface="Franklin Gothic Book" panose="020B0503020102020204" pitchFamily="34" charset="0"/>
                <a:cs typeface="Arial"/>
                <a:sym typeface="Helvetica"/>
              </a:rPr>
              <a:t> </a:t>
            </a:r>
            <a:r>
              <a:rPr sz="2183" spc="6" dirty="0">
                <a:solidFill>
                  <a:srgbClr val="011322"/>
                </a:solidFill>
                <a:latin typeface="Franklin Gothic Book" panose="020B0503020102020204" pitchFamily="34" charset="0"/>
                <a:cs typeface="Arial"/>
                <a:sym typeface="Helvetica"/>
              </a:rPr>
              <a:t>impact</a:t>
            </a:r>
            <a:r>
              <a:rPr sz="2183" spc="6" dirty="0">
                <a:solidFill>
                  <a:srgbClr val="011322"/>
                </a:solidFill>
                <a:latin typeface="Arial"/>
                <a:cs typeface="Arial"/>
                <a:sym typeface="Helvetica"/>
              </a:rPr>
              <a:t>.</a:t>
            </a:r>
            <a:endParaRPr sz="2183" dirty="0">
              <a:solidFill>
                <a:prstClr val="black"/>
              </a:solidFill>
              <a:latin typeface="Arial"/>
              <a:cs typeface="Arial"/>
              <a:sym typeface="Helvetica"/>
            </a:endParaRPr>
          </a:p>
        </p:txBody>
      </p:sp>
    </p:spTree>
    <p:extLst>
      <p:ext uri="{BB962C8B-B14F-4D97-AF65-F5344CB8AC3E}">
        <p14:creationId xmlns:p14="http://schemas.microsoft.com/office/powerpoint/2010/main" val="268310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Impact</a:t>
            </a:r>
          </a:p>
        </p:txBody>
      </p:sp>
      <p:sp>
        <p:nvSpPr>
          <p:cNvPr id="6" name="Content Placeholder 5"/>
          <p:cNvSpPr>
            <a:spLocks noGrp="1"/>
          </p:cNvSpPr>
          <p:nvPr>
            <p:ph idx="15"/>
          </p:nvPr>
        </p:nvSpPr>
        <p:spPr>
          <a:xfrm>
            <a:off x="390832" y="1839686"/>
            <a:ext cx="2514600" cy="457200"/>
          </a:xfrm>
        </p:spPr>
        <p:txBody>
          <a:bodyPr/>
          <a:lstStyle/>
          <a:p>
            <a:r>
              <a:rPr lang="en-US" dirty="0">
                <a:solidFill>
                  <a:srgbClr val="00A5DF"/>
                </a:solidFill>
              </a:rPr>
              <a:t>$20 billion invested</a:t>
            </a:r>
          </a:p>
        </p:txBody>
      </p:sp>
      <p:sp>
        <p:nvSpPr>
          <p:cNvPr id="8" name="Content Placeholder 7"/>
          <p:cNvSpPr>
            <a:spLocks noGrp="1"/>
          </p:cNvSpPr>
          <p:nvPr>
            <p:ph idx="17"/>
          </p:nvPr>
        </p:nvSpPr>
        <p:spPr>
          <a:xfrm>
            <a:off x="396956" y="2307772"/>
            <a:ext cx="2488812" cy="457200"/>
          </a:xfrm>
        </p:spPr>
        <p:txBody>
          <a:bodyPr>
            <a:normAutofit/>
          </a:bodyPr>
          <a:lstStyle/>
          <a:p>
            <a:r>
              <a:rPr lang="en-US" dirty="0">
                <a:solidFill>
                  <a:srgbClr val="00A5DF"/>
                </a:solidFill>
              </a:rPr>
              <a:t>$60 billion leveraged</a:t>
            </a:r>
          </a:p>
        </p:txBody>
      </p:sp>
      <p:sp>
        <p:nvSpPr>
          <p:cNvPr id="9" name="Content Placeholder 8"/>
          <p:cNvSpPr>
            <a:spLocks noGrp="1"/>
          </p:cNvSpPr>
          <p:nvPr>
            <p:ph idx="18"/>
          </p:nvPr>
        </p:nvSpPr>
        <p:spPr>
          <a:xfrm>
            <a:off x="9298748" y="4108934"/>
            <a:ext cx="2488812" cy="2273110"/>
          </a:xfrm>
        </p:spPr>
        <p:txBody>
          <a:bodyPr>
            <a:normAutofit/>
          </a:bodyPr>
          <a:lstStyle/>
          <a:p>
            <a:r>
              <a:rPr lang="en-US" dirty="0"/>
              <a:t>Affordable homes built and/or preserved including:</a:t>
            </a:r>
          </a:p>
          <a:p>
            <a:pPr marL="171450" indent="-171450">
              <a:buFont typeface="Arial" panose="020B0604020202020204" pitchFamily="34" charset="0"/>
              <a:buChar char="•"/>
            </a:pPr>
            <a:r>
              <a:rPr lang="en-US" sz="1000" dirty="0">
                <a:latin typeface="Franklin Gothic Book" panose="020B0503020102020204" pitchFamily="34" charset="0"/>
              </a:rPr>
              <a:t>Multifamily rental</a:t>
            </a:r>
          </a:p>
          <a:p>
            <a:pPr marL="171450" indent="-171450">
              <a:buFont typeface="Arial" panose="020B0604020202020204" pitchFamily="34" charset="0"/>
              <a:buChar char="•"/>
            </a:pPr>
            <a:r>
              <a:rPr lang="en-US" sz="1000" dirty="0">
                <a:latin typeface="Franklin Gothic Book" panose="020B0503020102020204" pitchFamily="34" charset="0"/>
              </a:rPr>
              <a:t>Supportive housing for special populations such as chronically homeless, LGBTQ, seniors and veterans</a:t>
            </a:r>
          </a:p>
          <a:p>
            <a:pPr marL="171450" indent="-171450">
              <a:buFont typeface="Arial" panose="020B0604020202020204" pitchFamily="34" charset="0"/>
              <a:buChar char="•"/>
            </a:pPr>
            <a:r>
              <a:rPr lang="en-US" sz="1000" dirty="0">
                <a:latin typeface="Franklin Gothic Book" panose="020B0503020102020204" pitchFamily="34" charset="0"/>
              </a:rPr>
              <a:t>Affordable homeownership</a:t>
            </a:r>
          </a:p>
          <a:p>
            <a:pPr marL="171450" indent="-171450">
              <a:buFont typeface="Arial" panose="020B0604020202020204" pitchFamily="34" charset="0"/>
              <a:buChar char="•"/>
            </a:pPr>
            <a:r>
              <a:rPr lang="en-US" sz="1000" dirty="0">
                <a:latin typeface="Franklin Gothic Book" panose="020B0503020102020204" pitchFamily="34" charset="0"/>
              </a:rPr>
              <a:t>Emphasize sustainability through green, healthy housing and transit oriented development </a:t>
            </a:r>
          </a:p>
        </p:txBody>
      </p:sp>
      <p:sp>
        <p:nvSpPr>
          <p:cNvPr id="10" name="Content Placeholder 9"/>
          <p:cNvSpPr>
            <a:spLocks noGrp="1"/>
          </p:cNvSpPr>
          <p:nvPr>
            <p:ph idx="19"/>
          </p:nvPr>
        </p:nvSpPr>
        <p:spPr>
          <a:xfrm>
            <a:off x="9142228" y="3668467"/>
            <a:ext cx="2488812" cy="438444"/>
          </a:xfrm>
        </p:spPr>
        <p:txBody>
          <a:bodyPr/>
          <a:lstStyle/>
          <a:p>
            <a:r>
              <a:rPr lang="en-US" dirty="0">
                <a:solidFill>
                  <a:srgbClr val="00A5DF"/>
                </a:solidFill>
              </a:rPr>
              <a:t>376,000 homes</a:t>
            </a:r>
          </a:p>
        </p:txBody>
      </p:sp>
      <p:sp>
        <p:nvSpPr>
          <p:cNvPr id="15" name="Content Placeholder 8"/>
          <p:cNvSpPr txBox="1">
            <a:spLocks/>
          </p:cNvSpPr>
          <p:nvPr/>
        </p:nvSpPr>
        <p:spPr>
          <a:xfrm>
            <a:off x="6252521" y="4106642"/>
            <a:ext cx="2488812" cy="2267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Franklin Gothic Medium" panose="020B0603020102020204" pitchFamily="34" charset="0"/>
                <a:sym typeface="Helvetica"/>
              </a:rPr>
              <a:t>Square feet of commercial, retail and community space, including: </a:t>
            </a:r>
          </a:p>
          <a:p>
            <a:pPr marL="171450" indent="-171450">
              <a:buFont typeface="Arial" panose="020B0604020202020204" pitchFamily="34" charset="0"/>
              <a:buChar char="•"/>
            </a:pPr>
            <a:r>
              <a:rPr lang="en-US" sz="1000" dirty="0">
                <a:solidFill>
                  <a:prstClr val="black"/>
                </a:solidFill>
                <a:sym typeface="Helvetica"/>
              </a:rPr>
              <a:t>Early childhood centers</a:t>
            </a:r>
          </a:p>
          <a:p>
            <a:pPr marL="171450" indent="-171450">
              <a:buFont typeface="Arial" panose="020B0604020202020204" pitchFamily="34" charset="0"/>
              <a:buChar char="•"/>
            </a:pPr>
            <a:r>
              <a:rPr lang="en-US" sz="1000" dirty="0">
                <a:solidFill>
                  <a:prstClr val="black"/>
                </a:solidFill>
                <a:sym typeface="Helvetica"/>
              </a:rPr>
              <a:t>Schools</a:t>
            </a:r>
          </a:p>
          <a:p>
            <a:pPr marL="171450" indent="-171450">
              <a:buFont typeface="Arial" panose="020B0604020202020204" pitchFamily="34" charset="0"/>
              <a:buChar char="•"/>
            </a:pPr>
            <a:r>
              <a:rPr lang="en-US" sz="1000" dirty="0">
                <a:solidFill>
                  <a:prstClr val="black"/>
                </a:solidFill>
                <a:sym typeface="Helvetica"/>
              </a:rPr>
              <a:t>Fields/recreational spaces</a:t>
            </a:r>
          </a:p>
          <a:p>
            <a:pPr marL="171450" indent="-171450">
              <a:buFont typeface="Arial" panose="020B0604020202020204" pitchFamily="34" charset="0"/>
              <a:buChar char="•"/>
            </a:pPr>
            <a:r>
              <a:rPr lang="en-US" sz="1000" dirty="0">
                <a:solidFill>
                  <a:prstClr val="black"/>
                </a:solidFill>
                <a:sym typeface="Helvetica"/>
              </a:rPr>
              <a:t>Healthcare centers</a:t>
            </a:r>
          </a:p>
          <a:p>
            <a:pPr marL="171450" indent="-171450">
              <a:buFont typeface="Arial" panose="020B0604020202020204" pitchFamily="34" charset="0"/>
              <a:buChar char="•"/>
            </a:pPr>
            <a:r>
              <a:rPr lang="en-US" sz="1000" dirty="0">
                <a:solidFill>
                  <a:prstClr val="black"/>
                </a:solidFill>
                <a:sym typeface="Helvetica"/>
              </a:rPr>
              <a:t>Grocery stores</a:t>
            </a:r>
          </a:p>
          <a:p>
            <a:pPr marL="171450" indent="-171450">
              <a:buFont typeface="Arial" panose="020B0604020202020204" pitchFamily="34" charset="0"/>
              <a:buChar char="•"/>
            </a:pPr>
            <a:r>
              <a:rPr lang="en-US" sz="1000" dirty="0">
                <a:solidFill>
                  <a:prstClr val="black"/>
                </a:solidFill>
                <a:sym typeface="Helvetica"/>
              </a:rPr>
              <a:t>Financial Opportunity Centers</a:t>
            </a:r>
          </a:p>
          <a:p>
            <a:endParaRPr lang="en-US" dirty="0">
              <a:solidFill>
                <a:prstClr val="black"/>
              </a:solidFill>
              <a:sym typeface="Helvetica"/>
            </a:endParaRPr>
          </a:p>
        </p:txBody>
      </p:sp>
      <p:sp>
        <p:nvSpPr>
          <p:cNvPr id="16" name="Content Placeholder 9"/>
          <p:cNvSpPr txBox="1">
            <a:spLocks/>
          </p:cNvSpPr>
          <p:nvPr/>
        </p:nvSpPr>
        <p:spPr>
          <a:xfrm>
            <a:off x="6266268" y="3668198"/>
            <a:ext cx="2488812" cy="438444"/>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2EB1D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A5DF"/>
                </a:solidFill>
                <a:sym typeface="Helvetica"/>
              </a:rPr>
              <a:t>63 million square feet </a:t>
            </a:r>
          </a:p>
        </p:txBody>
      </p:sp>
      <p:graphicFrame>
        <p:nvGraphicFramePr>
          <p:cNvPr id="35" name="Content Placeholder 34"/>
          <p:cNvGraphicFramePr>
            <a:graphicFrameLocks noGrp="1"/>
          </p:cNvGraphicFramePr>
          <p:nvPr>
            <p:ph idx="13"/>
          </p:nvPr>
        </p:nvGraphicFramePr>
        <p:xfrm>
          <a:off x="3239224" y="1286650"/>
          <a:ext cx="9047305" cy="1605637"/>
        </p:xfrm>
        <a:graphic>
          <a:graphicData uri="http://schemas.openxmlformats.org/drawingml/2006/chart">
            <c:chart xmlns:c="http://schemas.openxmlformats.org/drawingml/2006/chart" xmlns:r="http://schemas.openxmlformats.org/officeDocument/2006/relationships" r:id="rId3"/>
          </a:graphicData>
        </a:graphic>
      </p:graphicFrame>
      <p:sp>
        <p:nvSpPr>
          <p:cNvPr id="40" name="Content Placeholder 8"/>
          <p:cNvSpPr txBox="1">
            <a:spLocks/>
          </p:cNvSpPr>
          <p:nvPr/>
        </p:nvSpPr>
        <p:spPr>
          <a:xfrm>
            <a:off x="3341080" y="4106642"/>
            <a:ext cx="2488812" cy="2267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Franklin Gothic Medium" panose="020B0603020102020204" pitchFamily="34" charset="0"/>
                <a:sym typeface="Helvetica"/>
              </a:rPr>
              <a:t>Total Assets</a:t>
            </a:r>
          </a:p>
          <a:p>
            <a:pPr marL="171450" indent="-171450">
              <a:buFont typeface="Arial" panose="020B0604020202020204" pitchFamily="34" charset="0"/>
              <a:buChar char="•"/>
            </a:pPr>
            <a:r>
              <a:rPr lang="en-US" sz="1000" dirty="0">
                <a:solidFill>
                  <a:prstClr val="black"/>
                </a:solidFill>
                <a:sym typeface="Helvetica"/>
              </a:rPr>
              <a:t>Net worth has increased 48% in the past 4 years</a:t>
            </a:r>
          </a:p>
          <a:p>
            <a:pPr marL="171450" indent="-171450">
              <a:buFont typeface="Arial" panose="020B0604020202020204" pitchFamily="34" charset="0"/>
              <a:buChar char="•"/>
            </a:pPr>
            <a:r>
              <a:rPr lang="en-US" sz="1000" dirty="0">
                <a:solidFill>
                  <a:prstClr val="black"/>
                </a:solidFill>
                <a:sym typeface="Helvetica"/>
              </a:rPr>
              <a:t>Closed on more than $1.6 billion of debt transactions with NO defaults</a:t>
            </a:r>
          </a:p>
          <a:p>
            <a:pPr marL="171450" indent="-171450">
              <a:buFont typeface="Arial" panose="020B0604020202020204" pitchFamily="34" charset="0"/>
              <a:buChar char="•"/>
            </a:pPr>
            <a:r>
              <a:rPr lang="en-US" sz="1000" dirty="0">
                <a:solidFill>
                  <a:prstClr val="black"/>
                </a:solidFill>
                <a:sym typeface="Helvetica"/>
              </a:rPr>
              <a:t>Raised an average of $123 million annually in grants over the past 3 years</a:t>
            </a:r>
          </a:p>
        </p:txBody>
      </p:sp>
      <p:sp>
        <p:nvSpPr>
          <p:cNvPr id="41" name="Content Placeholder 9"/>
          <p:cNvSpPr txBox="1">
            <a:spLocks/>
          </p:cNvSpPr>
          <p:nvPr/>
        </p:nvSpPr>
        <p:spPr>
          <a:xfrm>
            <a:off x="3390308" y="3668215"/>
            <a:ext cx="2488812" cy="438444"/>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2EB1D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A5DF"/>
                </a:solidFill>
                <a:sym typeface="Helvetica"/>
              </a:rPr>
              <a:t>$800 million </a:t>
            </a:r>
          </a:p>
        </p:txBody>
      </p:sp>
      <p:sp>
        <p:nvSpPr>
          <p:cNvPr id="42" name="Content Placeholder 9"/>
          <p:cNvSpPr txBox="1">
            <a:spLocks/>
          </p:cNvSpPr>
          <p:nvPr/>
        </p:nvSpPr>
        <p:spPr>
          <a:xfrm>
            <a:off x="369281" y="3670490"/>
            <a:ext cx="2488812" cy="438444"/>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2EB1D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A5DF"/>
                </a:solidFill>
                <a:sym typeface="Helvetica"/>
              </a:rPr>
              <a:t>S&amp;P ‘AA’ Rating</a:t>
            </a:r>
          </a:p>
        </p:txBody>
      </p:sp>
      <p:sp>
        <p:nvSpPr>
          <p:cNvPr id="43" name="Content Placeholder 8"/>
          <p:cNvSpPr txBox="1">
            <a:spLocks/>
          </p:cNvSpPr>
          <p:nvPr/>
        </p:nvSpPr>
        <p:spPr>
          <a:xfrm>
            <a:off x="369281" y="4127690"/>
            <a:ext cx="2488812" cy="2267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00" dirty="0">
                <a:solidFill>
                  <a:prstClr val="black"/>
                </a:solidFill>
                <a:sym typeface="Helvetica"/>
              </a:rPr>
              <a:t>The only CDFI currently rated AA </a:t>
            </a:r>
          </a:p>
          <a:p>
            <a:pPr marL="171450" indent="-171450">
              <a:buFont typeface="Arial" panose="020B0604020202020204" pitchFamily="34" charset="0"/>
              <a:buChar char="•"/>
            </a:pPr>
            <a:r>
              <a:rPr lang="en-US" sz="1000" dirty="0">
                <a:solidFill>
                  <a:prstClr val="black"/>
                </a:solidFill>
                <a:sym typeface="Helvetica"/>
              </a:rPr>
              <a:t>Was the first CDFI to tap the general obligation bond market, with a $100 million issuance in 2017</a:t>
            </a:r>
          </a:p>
        </p:txBody>
      </p:sp>
      <p:cxnSp>
        <p:nvCxnSpPr>
          <p:cNvPr id="47" name="Straight Connector 46"/>
          <p:cNvCxnSpPr/>
          <p:nvPr/>
        </p:nvCxnSpPr>
        <p:spPr>
          <a:xfrm>
            <a:off x="3124200" y="3691591"/>
            <a:ext cx="0" cy="1828800"/>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0" y="3704481"/>
            <a:ext cx="0" cy="1815910"/>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67800" y="3686903"/>
            <a:ext cx="0" cy="1834666"/>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49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Our Reach</a:t>
            </a:r>
          </a:p>
        </p:txBody>
      </p:sp>
      <p:sp>
        <p:nvSpPr>
          <p:cNvPr id="5" name="Content Placeholder 4"/>
          <p:cNvSpPr>
            <a:spLocks noGrp="1"/>
          </p:cNvSpPr>
          <p:nvPr>
            <p:ph idx="14"/>
          </p:nvPr>
        </p:nvSpPr>
        <p:spPr>
          <a:xfrm>
            <a:off x="9317420" y="2307019"/>
            <a:ext cx="2514600" cy="893380"/>
          </a:xfrm>
        </p:spPr>
        <p:txBody>
          <a:bodyPr>
            <a:normAutofit/>
          </a:bodyPr>
          <a:lstStyle/>
          <a:p>
            <a:r>
              <a:rPr lang="en-US" dirty="0"/>
              <a:t>Our national network includes nonprofits, businesses and government agencies in both rural and metropolitan areas</a:t>
            </a:r>
          </a:p>
        </p:txBody>
      </p:sp>
      <p:sp>
        <p:nvSpPr>
          <p:cNvPr id="6" name="Content Placeholder 5"/>
          <p:cNvSpPr>
            <a:spLocks noGrp="1"/>
          </p:cNvSpPr>
          <p:nvPr>
            <p:ph idx="15"/>
          </p:nvPr>
        </p:nvSpPr>
        <p:spPr>
          <a:xfrm>
            <a:off x="9317420" y="1839309"/>
            <a:ext cx="2514600" cy="457200"/>
          </a:xfrm>
        </p:spPr>
        <p:txBody>
          <a:bodyPr/>
          <a:lstStyle/>
          <a:p>
            <a:r>
              <a:rPr lang="en-US" dirty="0"/>
              <a:t>2,000 Partners</a:t>
            </a:r>
          </a:p>
        </p:txBody>
      </p:sp>
      <p:sp>
        <p:nvSpPr>
          <p:cNvPr id="15" name="Content Placeholder 14"/>
          <p:cNvSpPr>
            <a:spLocks noGrp="1"/>
          </p:cNvSpPr>
          <p:nvPr>
            <p:ph idx="1"/>
          </p:nvPr>
        </p:nvSpPr>
        <p:spPr>
          <a:xfrm>
            <a:off x="334989" y="1368923"/>
            <a:ext cx="2514600" cy="4751990"/>
          </a:xfrm>
        </p:spPr>
        <p:txBody>
          <a:bodyPr>
            <a:normAutofit fontScale="92500" lnSpcReduction="20000"/>
          </a:bodyPr>
          <a:lstStyle/>
          <a:p>
            <a:pPr marR="909955" algn="just">
              <a:spcBef>
                <a:spcPts val="300"/>
              </a:spcBef>
            </a:pPr>
            <a:r>
              <a:rPr lang="en-US" sz="1100" spc="-5" dirty="0">
                <a:solidFill>
                  <a:srgbClr val="011322"/>
                </a:solidFill>
                <a:latin typeface="Franklin Gothic Medium" panose="020B0603020102020204" pitchFamily="34" charset="0"/>
                <a:cs typeface="Franklin Gothic Book"/>
              </a:rPr>
              <a:t>Office Locations</a:t>
            </a:r>
          </a:p>
          <a:p>
            <a:pPr marR="909955" algn="just">
              <a:spcBef>
                <a:spcPts val="300"/>
              </a:spcBef>
            </a:pPr>
            <a:endParaRPr lang="en-US" sz="900" spc="-5" dirty="0">
              <a:solidFill>
                <a:srgbClr val="011322"/>
              </a:solidFill>
              <a:latin typeface="Franklin Gothic Book"/>
              <a:cs typeface="Franklin Gothic Book"/>
            </a:endParaRPr>
          </a:p>
          <a:p>
            <a:pPr marR="909955">
              <a:spcBef>
                <a:spcPts val="300"/>
              </a:spcBef>
            </a:pPr>
            <a:r>
              <a:rPr lang="en-US" sz="900" spc="-5" dirty="0">
                <a:solidFill>
                  <a:srgbClr val="011322"/>
                </a:solidFill>
                <a:latin typeface="Franklin Gothic Book"/>
                <a:cs typeface="Franklin Gothic Book"/>
              </a:rPr>
              <a:t>Atlanta, GA</a:t>
            </a:r>
          </a:p>
          <a:p>
            <a:pPr marR="909955">
              <a:spcBef>
                <a:spcPts val="300"/>
              </a:spcBef>
            </a:pPr>
            <a:r>
              <a:rPr lang="en-US" sz="900" spc="-5" dirty="0">
                <a:solidFill>
                  <a:srgbClr val="011322"/>
                </a:solidFill>
                <a:latin typeface="Franklin Gothic Book"/>
                <a:cs typeface="Franklin Gothic Book"/>
              </a:rPr>
              <a:t>Boston, MA</a:t>
            </a:r>
          </a:p>
          <a:p>
            <a:pPr marR="909955" algn="just">
              <a:spcBef>
                <a:spcPts val="300"/>
              </a:spcBef>
            </a:pPr>
            <a:r>
              <a:rPr lang="en-US" sz="900" dirty="0">
                <a:solidFill>
                  <a:srgbClr val="011322"/>
                </a:solidFill>
                <a:latin typeface="Franklin Gothic Book"/>
                <a:cs typeface="Franklin Gothic Book"/>
              </a:rPr>
              <a:t>Buffalo, NY </a:t>
            </a:r>
          </a:p>
          <a:p>
            <a:pPr marR="909955" algn="just">
              <a:spcBef>
                <a:spcPts val="300"/>
              </a:spcBef>
            </a:pPr>
            <a:r>
              <a:rPr lang="en-US" sz="900" dirty="0">
                <a:solidFill>
                  <a:srgbClr val="011322"/>
                </a:solidFill>
                <a:latin typeface="Franklin Gothic Book"/>
                <a:cs typeface="Franklin Gothic Book"/>
              </a:rPr>
              <a:t>Charlotte, NC</a:t>
            </a:r>
          </a:p>
          <a:p>
            <a:pPr marR="909955" algn="just">
              <a:spcBef>
                <a:spcPts val="300"/>
              </a:spcBef>
            </a:pPr>
            <a:r>
              <a:rPr lang="en-US" sz="900" dirty="0">
                <a:solidFill>
                  <a:srgbClr val="011322"/>
                </a:solidFill>
                <a:latin typeface="Franklin Gothic Book"/>
                <a:cs typeface="Franklin Gothic Book"/>
              </a:rPr>
              <a:t>Chi</a:t>
            </a:r>
            <a:r>
              <a:rPr lang="en-US" sz="900" spc="15" dirty="0">
                <a:solidFill>
                  <a:srgbClr val="011322"/>
                </a:solidFill>
                <a:latin typeface="Franklin Gothic Book"/>
                <a:cs typeface="Franklin Gothic Book"/>
              </a:rPr>
              <a:t>c</a:t>
            </a:r>
            <a:r>
              <a:rPr lang="en-US" sz="900" dirty="0">
                <a:solidFill>
                  <a:srgbClr val="011322"/>
                </a:solidFill>
                <a:latin typeface="Franklin Gothic Book"/>
                <a:cs typeface="Franklin Gothic Book"/>
              </a:rPr>
              <a:t>a</a:t>
            </a:r>
            <a:r>
              <a:rPr lang="en-US" sz="900" spc="-15" dirty="0">
                <a:solidFill>
                  <a:srgbClr val="011322"/>
                </a:solidFill>
                <a:latin typeface="Franklin Gothic Book"/>
                <a:cs typeface="Franklin Gothic Book"/>
              </a:rPr>
              <a:t>go, IL (LISC, NEF, NMSC)</a:t>
            </a:r>
            <a:endParaRPr lang="en-US" sz="900" dirty="0">
              <a:latin typeface="Franklin Gothic Book"/>
              <a:cs typeface="Franklin Gothic Book"/>
            </a:endParaRPr>
          </a:p>
          <a:p>
            <a:pPr marR="40640">
              <a:spcBef>
                <a:spcPts val="300"/>
              </a:spcBef>
            </a:pPr>
            <a:r>
              <a:rPr lang="en-US" sz="900" spc="-5" dirty="0">
                <a:solidFill>
                  <a:srgbClr val="011322"/>
                </a:solidFill>
                <a:latin typeface="Franklin Gothic Book"/>
                <a:cs typeface="Franklin Gothic Book"/>
              </a:rPr>
              <a:t>Cincinnati, OH </a:t>
            </a:r>
            <a:endParaRPr lang="en-US" sz="900" spc="-10" dirty="0">
              <a:solidFill>
                <a:srgbClr val="011322"/>
              </a:solidFill>
              <a:latin typeface="Franklin Gothic Book"/>
              <a:cs typeface="Franklin Gothic Book"/>
            </a:endParaRPr>
          </a:p>
          <a:p>
            <a:pPr marR="40640">
              <a:spcBef>
                <a:spcPts val="300"/>
              </a:spcBef>
            </a:pPr>
            <a:r>
              <a:rPr lang="en-US" sz="900" spc="-5" dirty="0">
                <a:solidFill>
                  <a:srgbClr val="011322"/>
                </a:solidFill>
                <a:latin typeface="Franklin Gothic Book"/>
                <a:cs typeface="Franklin Gothic Book"/>
              </a:rPr>
              <a:t>Detroit, MI</a:t>
            </a:r>
            <a:endParaRPr lang="en-US" sz="900" dirty="0">
              <a:latin typeface="Franklin Gothic Book"/>
              <a:cs typeface="Franklin Gothic Book"/>
            </a:endParaRPr>
          </a:p>
          <a:p>
            <a:pPr marR="681990">
              <a:spcBef>
                <a:spcPts val="300"/>
              </a:spcBef>
            </a:pPr>
            <a:r>
              <a:rPr lang="en-US" sz="900" dirty="0">
                <a:solidFill>
                  <a:srgbClr val="011322"/>
                </a:solidFill>
                <a:latin typeface="Franklin Gothic Book"/>
                <a:cs typeface="Franklin Gothic Book"/>
              </a:rPr>
              <a:t>Duluth, MN </a:t>
            </a:r>
          </a:p>
          <a:p>
            <a:pPr marR="681990">
              <a:spcBef>
                <a:spcPts val="300"/>
              </a:spcBef>
            </a:pPr>
            <a:r>
              <a:rPr lang="en-US" sz="900" dirty="0">
                <a:solidFill>
                  <a:srgbClr val="011322"/>
                </a:solidFill>
                <a:latin typeface="Franklin Gothic Book"/>
                <a:cs typeface="Franklin Gothic Book"/>
              </a:rPr>
              <a:t>Flint, MI</a:t>
            </a:r>
          </a:p>
          <a:p>
            <a:pPr marR="681990">
              <a:spcBef>
                <a:spcPts val="300"/>
              </a:spcBef>
            </a:pPr>
            <a:r>
              <a:rPr lang="en-US" sz="900" dirty="0">
                <a:solidFill>
                  <a:srgbClr val="011322"/>
                </a:solidFill>
                <a:latin typeface="Franklin Gothic Book"/>
                <a:cs typeface="Franklin Gothic Book"/>
              </a:rPr>
              <a:t>Fowler, CO (Rural HQ)</a:t>
            </a:r>
          </a:p>
          <a:p>
            <a:pPr marR="681990">
              <a:spcBef>
                <a:spcPts val="300"/>
              </a:spcBef>
            </a:pPr>
            <a:r>
              <a:rPr lang="en-US" sz="900" dirty="0">
                <a:solidFill>
                  <a:srgbClr val="011322"/>
                </a:solidFill>
                <a:latin typeface="Franklin Gothic Book"/>
                <a:cs typeface="Franklin Gothic Book"/>
              </a:rPr>
              <a:t>Hartford, CT </a:t>
            </a:r>
          </a:p>
          <a:p>
            <a:pPr marR="681990">
              <a:spcBef>
                <a:spcPts val="300"/>
              </a:spcBef>
            </a:pPr>
            <a:r>
              <a:rPr lang="en-US" sz="900" spc="-5" dirty="0">
                <a:solidFill>
                  <a:srgbClr val="011322"/>
                </a:solidFill>
                <a:latin typeface="Franklin Gothic Book"/>
                <a:cs typeface="Franklin Gothic Book"/>
              </a:rPr>
              <a:t>Houston, TX </a:t>
            </a:r>
          </a:p>
          <a:p>
            <a:pPr marR="681990">
              <a:spcBef>
                <a:spcPts val="300"/>
              </a:spcBef>
            </a:pPr>
            <a:r>
              <a:rPr lang="en-US" sz="900" dirty="0">
                <a:solidFill>
                  <a:srgbClr val="011322"/>
                </a:solidFill>
                <a:latin typeface="Franklin Gothic Book"/>
                <a:cs typeface="Franklin Gothic Book"/>
              </a:rPr>
              <a:t>Indianapolis, IN </a:t>
            </a:r>
          </a:p>
          <a:p>
            <a:pPr marR="681990">
              <a:spcBef>
                <a:spcPts val="300"/>
              </a:spcBef>
            </a:pPr>
            <a:r>
              <a:rPr lang="en-US" sz="900" dirty="0">
                <a:solidFill>
                  <a:srgbClr val="011322"/>
                </a:solidFill>
                <a:latin typeface="Franklin Gothic Book"/>
                <a:cs typeface="Franklin Gothic Book"/>
              </a:rPr>
              <a:t>Jackso</a:t>
            </a:r>
            <a:r>
              <a:rPr lang="en-US" sz="900" spc="-10" dirty="0">
                <a:solidFill>
                  <a:srgbClr val="011322"/>
                </a:solidFill>
                <a:latin typeface="Franklin Gothic Book"/>
                <a:cs typeface="Franklin Gothic Book"/>
              </a:rPr>
              <a:t>n</a:t>
            </a:r>
            <a:r>
              <a:rPr lang="en-US" sz="900" dirty="0">
                <a:solidFill>
                  <a:srgbClr val="011322"/>
                </a:solidFill>
                <a:latin typeface="Franklin Gothic Book"/>
                <a:cs typeface="Franklin Gothic Book"/>
              </a:rPr>
              <a:t>ville, FL</a:t>
            </a:r>
            <a:endParaRPr lang="en-US" sz="900" dirty="0">
              <a:latin typeface="Franklin Gothic Book"/>
              <a:cs typeface="Franklin Gothic Book"/>
            </a:endParaRPr>
          </a:p>
          <a:p>
            <a:pPr marR="214629">
              <a:spcBef>
                <a:spcPts val="300"/>
              </a:spcBef>
            </a:pPr>
            <a:r>
              <a:rPr lang="en-US" sz="900" spc="-5" dirty="0">
                <a:solidFill>
                  <a:srgbClr val="011322"/>
                </a:solidFill>
                <a:latin typeface="Franklin Gothic Book"/>
                <a:cs typeface="Franklin Gothic Book"/>
              </a:rPr>
              <a:t>Kalamazoo, MI</a:t>
            </a:r>
          </a:p>
          <a:p>
            <a:pPr marR="214629">
              <a:spcBef>
                <a:spcPts val="300"/>
              </a:spcBef>
            </a:pPr>
            <a:r>
              <a:rPr lang="en-US" sz="900" dirty="0">
                <a:solidFill>
                  <a:srgbClr val="011322"/>
                </a:solidFill>
                <a:latin typeface="Franklin Gothic Book"/>
                <a:cs typeface="Franklin Gothic Book"/>
              </a:rPr>
              <a:t>Kansas City, MO</a:t>
            </a:r>
          </a:p>
          <a:p>
            <a:pPr marR="214629">
              <a:spcBef>
                <a:spcPts val="300"/>
              </a:spcBef>
            </a:pPr>
            <a:r>
              <a:rPr lang="en-US" sz="900" spc="-5" dirty="0">
                <a:solidFill>
                  <a:srgbClr val="011322"/>
                </a:solidFill>
                <a:latin typeface="Franklin Gothic Book"/>
                <a:cs typeface="Franklin Gothic Book"/>
              </a:rPr>
              <a:t>Los Angeles, CA </a:t>
            </a:r>
            <a:r>
              <a:rPr lang="en-US" sz="900" spc="-10" dirty="0">
                <a:solidFill>
                  <a:srgbClr val="011322"/>
                </a:solidFill>
                <a:latin typeface="Franklin Gothic Book"/>
                <a:cs typeface="Franklin Gothic Book"/>
              </a:rPr>
              <a:t> </a:t>
            </a:r>
          </a:p>
          <a:p>
            <a:pPr marR="214629">
              <a:spcBef>
                <a:spcPts val="300"/>
              </a:spcBef>
            </a:pPr>
            <a:r>
              <a:rPr lang="en-US" sz="900" spc="-5" dirty="0">
                <a:solidFill>
                  <a:srgbClr val="011322"/>
                </a:solidFill>
                <a:latin typeface="Franklin Gothic Book"/>
                <a:cs typeface="Franklin Gothic Book"/>
              </a:rPr>
              <a:t>Milwaukee, WI</a:t>
            </a:r>
          </a:p>
          <a:p>
            <a:pPr marR="455295">
              <a:spcBef>
                <a:spcPts val="300"/>
              </a:spcBef>
            </a:pPr>
            <a:r>
              <a:rPr lang="en-US" sz="900" spc="-5" dirty="0">
                <a:solidFill>
                  <a:srgbClr val="011322"/>
                </a:solidFill>
                <a:latin typeface="Franklin Gothic Book"/>
                <a:cs typeface="Franklin Gothic Book"/>
              </a:rPr>
              <a:t>Minneapolis/St. Paul, MN</a:t>
            </a:r>
          </a:p>
          <a:p>
            <a:pPr marR="455295">
              <a:spcBef>
                <a:spcPts val="300"/>
              </a:spcBef>
            </a:pPr>
            <a:r>
              <a:rPr lang="en-US" sz="900" spc="-5" dirty="0">
                <a:solidFill>
                  <a:srgbClr val="011322"/>
                </a:solidFill>
                <a:latin typeface="Franklin Gothic Book"/>
                <a:cs typeface="Franklin Gothic Book"/>
              </a:rPr>
              <a:t>New </a:t>
            </a:r>
            <a:r>
              <a:rPr lang="en-US" sz="900" spc="-20" dirty="0">
                <a:solidFill>
                  <a:srgbClr val="011322"/>
                </a:solidFill>
                <a:latin typeface="Franklin Gothic Book"/>
                <a:cs typeface="Franklin Gothic Book"/>
              </a:rPr>
              <a:t>York, NY</a:t>
            </a:r>
            <a:endParaRPr lang="en-US" sz="900" dirty="0">
              <a:solidFill>
                <a:srgbClr val="011322"/>
              </a:solidFill>
              <a:latin typeface="Franklin Gothic Book"/>
              <a:cs typeface="Franklin Gothic Book"/>
            </a:endParaRPr>
          </a:p>
          <a:p>
            <a:pPr marR="455295">
              <a:spcBef>
                <a:spcPts val="300"/>
              </a:spcBef>
            </a:pPr>
            <a:r>
              <a:rPr lang="en-US" sz="900" spc="-5" dirty="0">
                <a:solidFill>
                  <a:srgbClr val="011322"/>
                </a:solidFill>
                <a:latin typeface="Franklin Gothic Book"/>
                <a:cs typeface="Franklin Gothic Book"/>
              </a:rPr>
              <a:t>Newark, NJ </a:t>
            </a:r>
          </a:p>
          <a:p>
            <a:pPr marR="455295">
              <a:spcBef>
                <a:spcPts val="300"/>
              </a:spcBef>
            </a:pPr>
            <a:r>
              <a:rPr lang="en-US" sz="900" spc="-5" dirty="0">
                <a:solidFill>
                  <a:srgbClr val="011322"/>
                </a:solidFill>
                <a:latin typeface="Franklin Gothic Book"/>
                <a:cs typeface="Franklin Gothic Book"/>
              </a:rPr>
              <a:t>Peoria, IL </a:t>
            </a:r>
          </a:p>
          <a:p>
            <a:pPr marR="455295">
              <a:spcBef>
                <a:spcPts val="300"/>
              </a:spcBef>
            </a:pPr>
            <a:r>
              <a:rPr lang="en-US" sz="900" dirty="0">
                <a:solidFill>
                  <a:srgbClr val="011322"/>
                </a:solidFill>
                <a:latin typeface="Franklin Gothic Book"/>
                <a:cs typeface="Franklin Gothic Book"/>
              </a:rPr>
              <a:t>Philadelphia, PA </a:t>
            </a:r>
          </a:p>
          <a:p>
            <a:pPr marR="455295">
              <a:spcBef>
                <a:spcPts val="300"/>
              </a:spcBef>
            </a:pPr>
            <a:r>
              <a:rPr lang="en-US" sz="900" dirty="0">
                <a:solidFill>
                  <a:srgbClr val="011322"/>
                </a:solidFill>
                <a:latin typeface="Franklin Gothic Book"/>
                <a:cs typeface="Franklin Gothic Book"/>
              </a:rPr>
              <a:t>Phoenix, AZ</a:t>
            </a:r>
          </a:p>
          <a:p>
            <a:pPr marR="455295">
              <a:spcBef>
                <a:spcPts val="300"/>
              </a:spcBef>
            </a:pPr>
            <a:r>
              <a:rPr lang="en-US" sz="900" dirty="0">
                <a:solidFill>
                  <a:srgbClr val="011322"/>
                </a:solidFill>
                <a:latin typeface="Franklin Gothic Book"/>
                <a:cs typeface="Franklin Gothic Book"/>
              </a:rPr>
              <a:t>Pittsburgh, PA</a:t>
            </a:r>
          </a:p>
          <a:p>
            <a:pPr marR="455295">
              <a:spcBef>
                <a:spcPts val="300"/>
              </a:spcBef>
            </a:pPr>
            <a:r>
              <a:rPr lang="en-US" sz="900" dirty="0">
                <a:solidFill>
                  <a:srgbClr val="011322"/>
                </a:solidFill>
                <a:latin typeface="Franklin Gothic Book"/>
                <a:cs typeface="Franklin Gothic Book"/>
              </a:rPr>
              <a:t>Providence, RI</a:t>
            </a:r>
          </a:p>
          <a:p>
            <a:pPr marR="455295">
              <a:spcBef>
                <a:spcPts val="300"/>
              </a:spcBef>
            </a:pPr>
            <a:r>
              <a:rPr lang="en-US" sz="900" dirty="0">
                <a:solidFill>
                  <a:srgbClr val="011322"/>
                </a:solidFill>
                <a:latin typeface="Franklin Gothic Book"/>
                <a:cs typeface="Franklin Gothic Book"/>
              </a:rPr>
              <a:t>Richmond, VA</a:t>
            </a:r>
            <a:endParaRPr lang="en-US" sz="900" dirty="0">
              <a:latin typeface="Franklin Gothic Book"/>
              <a:cs typeface="Franklin Gothic Book"/>
            </a:endParaRPr>
          </a:p>
          <a:p>
            <a:pPr marR="455295">
              <a:spcBef>
                <a:spcPts val="300"/>
              </a:spcBef>
            </a:pPr>
            <a:r>
              <a:rPr lang="en-US" sz="900" spc="-5" dirty="0">
                <a:solidFill>
                  <a:srgbClr val="011322"/>
                </a:solidFill>
                <a:latin typeface="Franklin Gothic Book"/>
                <a:cs typeface="Franklin Gothic Book"/>
              </a:rPr>
              <a:t>San Antonio, TX </a:t>
            </a:r>
          </a:p>
          <a:p>
            <a:pPr marR="455295">
              <a:spcBef>
                <a:spcPts val="300"/>
              </a:spcBef>
            </a:pPr>
            <a:r>
              <a:rPr lang="en-US" sz="900" dirty="0">
                <a:solidFill>
                  <a:srgbClr val="011322"/>
                </a:solidFill>
                <a:latin typeface="Franklin Gothic Book"/>
                <a:cs typeface="Franklin Gothic Book"/>
              </a:rPr>
              <a:t>San</a:t>
            </a:r>
            <a:r>
              <a:rPr lang="en-US" sz="900" spc="-65" dirty="0">
                <a:solidFill>
                  <a:srgbClr val="011322"/>
                </a:solidFill>
                <a:latin typeface="Franklin Gothic Book"/>
                <a:cs typeface="Franklin Gothic Book"/>
              </a:rPr>
              <a:t> </a:t>
            </a:r>
            <a:r>
              <a:rPr lang="en-US" sz="900" spc="-5" dirty="0">
                <a:solidFill>
                  <a:srgbClr val="011322"/>
                </a:solidFill>
                <a:latin typeface="Franklin Gothic Book"/>
                <a:cs typeface="Franklin Gothic Book"/>
              </a:rPr>
              <a:t>Diego, CA</a:t>
            </a:r>
            <a:endParaRPr lang="en-US" sz="900" dirty="0">
              <a:latin typeface="Franklin Gothic Book"/>
              <a:cs typeface="Franklin Gothic Book"/>
            </a:endParaRPr>
          </a:p>
          <a:p>
            <a:pPr marR="455295">
              <a:spcBef>
                <a:spcPts val="300"/>
              </a:spcBef>
            </a:pPr>
            <a:r>
              <a:rPr lang="en-US" sz="900" dirty="0">
                <a:solidFill>
                  <a:srgbClr val="011322"/>
                </a:solidFill>
                <a:latin typeface="Franklin Gothic Book"/>
                <a:cs typeface="Franklin Gothic Book"/>
              </a:rPr>
              <a:t>San </a:t>
            </a:r>
            <a:r>
              <a:rPr lang="en-US" sz="900" spc="-5" dirty="0">
                <a:solidFill>
                  <a:srgbClr val="011322"/>
                </a:solidFill>
                <a:latin typeface="Franklin Gothic Book"/>
                <a:cs typeface="Franklin Gothic Book"/>
              </a:rPr>
              <a:t>Francisco, CA</a:t>
            </a:r>
          </a:p>
          <a:p>
            <a:pPr marR="455295">
              <a:spcBef>
                <a:spcPts val="300"/>
              </a:spcBef>
            </a:pPr>
            <a:r>
              <a:rPr lang="en-US" sz="900" spc="-15" dirty="0">
                <a:solidFill>
                  <a:srgbClr val="011322"/>
                </a:solidFill>
                <a:latin typeface="Franklin Gothic Book"/>
                <a:cs typeface="Franklin Gothic Book"/>
              </a:rPr>
              <a:t>Seattle, WA</a:t>
            </a:r>
          </a:p>
          <a:p>
            <a:pPr marR="455295">
              <a:spcBef>
                <a:spcPts val="300"/>
              </a:spcBef>
            </a:pPr>
            <a:r>
              <a:rPr lang="en-US" sz="900" spc="-15" dirty="0">
                <a:solidFill>
                  <a:srgbClr val="011322"/>
                </a:solidFill>
                <a:latin typeface="Franklin Gothic Book"/>
                <a:cs typeface="Franklin Gothic Book"/>
              </a:rPr>
              <a:t>Toledo, OH</a:t>
            </a:r>
            <a:endParaRPr lang="en-US" sz="900" dirty="0">
              <a:latin typeface="Franklin Gothic Book"/>
              <a:cs typeface="Franklin Gothic Book"/>
            </a:endParaRPr>
          </a:p>
          <a:p>
            <a:pPr marR="455295">
              <a:spcBef>
                <a:spcPts val="300"/>
              </a:spcBef>
            </a:pPr>
            <a:r>
              <a:rPr lang="en-US" sz="900" dirty="0">
                <a:solidFill>
                  <a:srgbClr val="011322"/>
                </a:solidFill>
                <a:latin typeface="Franklin Gothic Book"/>
                <a:cs typeface="Franklin Gothic Book"/>
              </a:rPr>
              <a:t>Washington, DC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916" y="1675096"/>
            <a:ext cx="6337007" cy="4656878"/>
          </a:xfrm>
          <a:prstGeom prst="rect">
            <a:avLst/>
          </a:prstGeom>
        </p:spPr>
      </p:pic>
      <p:sp>
        <p:nvSpPr>
          <p:cNvPr id="8" name="TextBox 7"/>
          <p:cNvSpPr txBox="1"/>
          <p:nvPr/>
        </p:nvSpPr>
        <p:spPr>
          <a:xfrm>
            <a:off x="6629400" y="5285394"/>
            <a:ext cx="1219200" cy="182880"/>
          </a:xfrm>
          <a:prstGeom prst="rect">
            <a:avLst/>
          </a:prstGeom>
          <a:noFill/>
        </p:spPr>
        <p:txBody>
          <a:bodyPr wrap="square" rtlCol="0">
            <a:spAutoFit/>
          </a:bodyPr>
          <a:lstStyle/>
          <a:p>
            <a:r>
              <a:rPr lang="en-US" sz="800" dirty="0">
                <a:latin typeface="Franklin Gothic Medium" panose="020B0603020102020204" pitchFamily="34" charset="0"/>
              </a:rPr>
              <a:t>LISC office</a:t>
            </a:r>
          </a:p>
        </p:txBody>
      </p:sp>
      <p:sp>
        <p:nvSpPr>
          <p:cNvPr id="9" name="TextBox 8"/>
          <p:cNvSpPr txBox="1"/>
          <p:nvPr/>
        </p:nvSpPr>
        <p:spPr>
          <a:xfrm>
            <a:off x="6630382" y="5499556"/>
            <a:ext cx="1219200" cy="215444"/>
          </a:xfrm>
          <a:prstGeom prst="rect">
            <a:avLst/>
          </a:prstGeom>
          <a:noFill/>
        </p:spPr>
        <p:txBody>
          <a:bodyPr wrap="square" rtlCol="0">
            <a:spAutoFit/>
          </a:bodyPr>
          <a:lstStyle/>
          <a:p>
            <a:r>
              <a:rPr lang="en-US" sz="800" dirty="0">
                <a:latin typeface="Franklin Gothic Medium" panose="020B0603020102020204" pitchFamily="34" charset="0"/>
              </a:rPr>
              <a:t>Rural LISC footprint</a:t>
            </a:r>
          </a:p>
        </p:txBody>
      </p:sp>
      <p:sp>
        <p:nvSpPr>
          <p:cNvPr id="4" name="Oval 3"/>
          <p:cNvSpPr/>
          <p:nvPr/>
        </p:nvSpPr>
        <p:spPr>
          <a:xfrm>
            <a:off x="6553200" y="5358384"/>
            <a:ext cx="64008" cy="64008"/>
          </a:xfrm>
          <a:prstGeom prst="ellipse">
            <a:avLst/>
          </a:prstGeom>
          <a:solidFill>
            <a:srgbClr val="011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5550408"/>
            <a:ext cx="152400" cy="152400"/>
          </a:xfrm>
          <a:prstGeom prst="rect">
            <a:avLst/>
          </a:prstGeom>
          <a:solidFill>
            <a:srgbClr val="F4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flipH="1">
            <a:off x="7848600" y="38862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81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946"/>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10287000" cy="4114512"/>
          </a:xfrm>
        </p:spPr>
        <p:txBody>
          <a:bodyPr>
            <a:normAutofit/>
          </a:bodyPr>
          <a:lstStyle/>
          <a:p>
            <a:pPr lvl="2" indent="0" defTabSz="412750" hangingPunct="0">
              <a:spcBef>
                <a:spcPts val="200"/>
              </a:spcBef>
              <a:spcAft>
                <a:spcPts val="300"/>
              </a:spcAft>
              <a:buNone/>
            </a:pPr>
            <a:r>
              <a:rPr lang="en-US" sz="3400" kern="0" spc="32" dirty="0" smtClean="0">
                <a:solidFill>
                  <a:schemeClr val="bg1"/>
                </a:solidFill>
                <a:sym typeface="Helvetica"/>
              </a:rPr>
              <a:t>Equity in Infrastructure Investment</a:t>
            </a:r>
            <a:endParaRPr lang="en-US" sz="3400" kern="0" spc="32" dirty="0">
              <a:solidFill>
                <a:schemeClr val="bg1"/>
              </a:solidFill>
              <a:sym typeface="Helvetica"/>
            </a:endParaRPr>
          </a:p>
          <a:p>
            <a:pPr lvl="2" indent="0" defTabSz="412750" hangingPunct="0">
              <a:spcBef>
                <a:spcPts val="200"/>
              </a:spcBef>
              <a:spcAft>
                <a:spcPts val="300"/>
              </a:spcAft>
              <a:buNone/>
            </a:pPr>
            <a:endParaRPr lang="en-US" sz="4000" kern="0" spc="32" dirty="0">
              <a:solidFill>
                <a:schemeClr val="bg1"/>
              </a:solidFill>
              <a:sym typeface="Helvetica"/>
            </a:endParaRPr>
          </a:p>
          <a:p>
            <a:pPr lvl="2" indent="0" defTabSz="412750" hangingPunct="0">
              <a:spcBef>
                <a:spcPts val="200"/>
              </a:spcBef>
              <a:spcAft>
                <a:spcPts val="300"/>
              </a:spcAft>
              <a:buNone/>
            </a:pPr>
            <a:r>
              <a:rPr lang="en-US" sz="3400" kern="0" spc="32" dirty="0" smtClean="0">
                <a:solidFill>
                  <a:schemeClr val="bg1"/>
                </a:solidFill>
                <a:sym typeface="Helvetica"/>
              </a:rPr>
              <a:t>Empowering Urban Service District Residents</a:t>
            </a:r>
            <a:endParaRPr lang="en-US" sz="3400" kern="0" spc="32" dirty="0">
              <a:solidFill>
                <a:schemeClr val="bg1"/>
              </a:solidFill>
              <a:sym typeface="Helvetica"/>
            </a:endParaRPr>
          </a:p>
          <a:p>
            <a:pPr lvl="2" indent="0" defTabSz="412750" hangingPunct="0">
              <a:spcBef>
                <a:spcPts val="200"/>
              </a:spcBef>
              <a:spcAft>
                <a:spcPts val="300"/>
              </a:spcAft>
              <a:buNone/>
            </a:pPr>
            <a:endParaRPr lang="en-US" sz="3200" kern="0" spc="32" dirty="0">
              <a:solidFill>
                <a:schemeClr val="bg1"/>
              </a:solidFill>
              <a:sym typeface="Helvetica"/>
            </a:endParaRPr>
          </a:p>
          <a:p>
            <a:pPr lvl="2" indent="0" defTabSz="412750" hangingPunct="0">
              <a:spcBef>
                <a:spcPts val="200"/>
              </a:spcBef>
              <a:spcAft>
                <a:spcPts val="300"/>
              </a:spcAft>
              <a:buNone/>
            </a:pPr>
            <a:r>
              <a:rPr lang="en-US" sz="3400" kern="0" spc="32" dirty="0" smtClean="0">
                <a:solidFill>
                  <a:schemeClr val="bg1"/>
                </a:solidFill>
                <a:sym typeface="Helvetica"/>
              </a:rPr>
              <a:t>Support Mixe</a:t>
            </a:r>
            <a:r>
              <a:rPr lang="en-US" sz="3400" kern="0" spc="32" dirty="0" smtClean="0">
                <a:solidFill>
                  <a:schemeClr val="bg1"/>
                </a:solidFill>
                <a:sym typeface="Helvetica"/>
              </a:rPr>
              <a:t>d-Income, Mixed-Use Urban Communities</a:t>
            </a:r>
            <a:endParaRPr lang="en-US" sz="3400" kern="0" spc="32" dirty="0">
              <a:solidFill>
                <a:schemeClr val="bg1"/>
              </a:solidFill>
              <a:sym typeface="Helvetica"/>
            </a:endParaRPr>
          </a:p>
          <a:p>
            <a:pPr lvl="2" indent="0" defTabSz="412750" hangingPunct="0">
              <a:spcBef>
                <a:spcPts val="200"/>
              </a:spcBef>
              <a:spcAft>
                <a:spcPts val="300"/>
              </a:spcAft>
              <a:buNone/>
            </a:pPr>
            <a:endParaRPr lang="en-US" sz="3400" kern="0" spc="32" dirty="0">
              <a:solidFill>
                <a:schemeClr val="bg1"/>
              </a:solidFill>
              <a:sym typeface="Helvetica"/>
            </a:endParaRPr>
          </a:p>
          <a:p>
            <a:pPr lvl="2" indent="0" defTabSz="412750" hangingPunct="0">
              <a:spcBef>
                <a:spcPts val="200"/>
              </a:spcBef>
              <a:spcAft>
                <a:spcPts val="300"/>
              </a:spcAft>
              <a:buNone/>
            </a:pPr>
            <a:endParaRPr lang="en-US" sz="3400" kern="0" spc="32" dirty="0">
              <a:solidFill>
                <a:schemeClr val="bg1"/>
              </a:solidFill>
              <a:sym typeface="Helvetica"/>
            </a:endParaRPr>
          </a:p>
          <a:p>
            <a:pPr lvl="2" indent="0" defTabSz="412750" hangingPunct="0">
              <a:spcBef>
                <a:spcPts val="200"/>
              </a:spcBef>
              <a:spcAft>
                <a:spcPts val="300"/>
              </a:spcAft>
              <a:buNone/>
            </a:pPr>
            <a:endParaRPr lang="en-US" sz="3400" kern="0" spc="32" dirty="0">
              <a:solidFill>
                <a:schemeClr val="bg1"/>
              </a:solidFill>
              <a:sym typeface="Helvetica"/>
            </a:endParaRPr>
          </a:p>
          <a:p>
            <a:pPr algn="ctr"/>
            <a:endParaRPr lang="en-US" sz="6000"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xmlns="" id="{7E08D00D-F745-430E-8D62-C15704CF0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828800"/>
            <a:ext cx="829568" cy="829568"/>
          </a:xfrm>
          <a:prstGeom prst="rect">
            <a:avLst/>
          </a:prstGeom>
        </p:spPr>
      </p:pic>
      <p:pic>
        <p:nvPicPr>
          <p:cNvPr id="4" name="Picture 3">
            <a:extLst>
              <a:ext uri="{FF2B5EF4-FFF2-40B4-BE49-F238E27FC236}">
                <a16:creationId xmlns:a16="http://schemas.microsoft.com/office/drawing/2014/main" xmlns="" id="{15F7F3F2-3BDA-4F1B-82FB-6FFF7595A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971800"/>
            <a:ext cx="823032" cy="823032"/>
          </a:xfrm>
          <a:prstGeom prst="rect">
            <a:avLst/>
          </a:prstGeom>
        </p:spPr>
      </p:pic>
      <p:pic>
        <p:nvPicPr>
          <p:cNvPr id="5" name="Picture 4">
            <a:extLst>
              <a:ext uri="{FF2B5EF4-FFF2-40B4-BE49-F238E27FC236}">
                <a16:creationId xmlns:a16="http://schemas.microsoft.com/office/drawing/2014/main" xmlns="" id="{B7F810F3-0F22-4EE3-890B-EA3B4AE2D7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191000"/>
            <a:ext cx="829568" cy="829568"/>
          </a:xfrm>
          <a:prstGeom prst="rect">
            <a:avLst/>
          </a:prstGeom>
        </p:spPr>
      </p:pic>
      <p:sp>
        <p:nvSpPr>
          <p:cNvPr id="8" name="TextBox 7">
            <a:extLst>
              <a:ext uri="{FF2B5EF4-FFF2-40B4-BE49-F238E27FC236}">
                <a16:creationId xmlns:a16="http://schemas.microsoft.com/office/drawing/2014/main" xmlns="" id="{BF58163D-D3A7-48C8-9B26-5B14D2D34227}"/>
              </a:ext>
            </a:extLst>
          </p:cNvPr>
          <p:cNvSpPr txBox="1"/>
          <p:nvPr/>
        </p:nvSpPr>
        <p:spPr>
          <a:xfrm>
            <a:off x="609600" y="762000"/>
            <a:ext cx="7772400" cy="646331"/>
          </a:xfrm>
          <a:prstGeom prst="rect">
            <a:avLst/>
          </a:prstGeom>
          <a:noFill/>
        </p:spPr>
        <p:txBody>
          <a:bodyPr wrap="square" rtlCol="0">
            <a:spAutoFit/>
          </a:bodyPr>
          <a:lstStyle/>
          <a:p>
            <a:pPr marL="168275" lvl="2" defTabSz="412750" hangingPunct="0">
              <a:lnSpc>
                <a:spcPct val="90000"/>
              </a:lnSpc>
              <a:spcBef>
                <a:spcPts val="200"/>
              </a:spcBef>
              <a:spcAft>
                <a:spcPts val="300"/>
              </a:spcAft>
            </a:pPr>
            <a:r>
              <a:rPr lang="en-US" sz="4000" kern="0" spc="32" dirty="0">
                <a:solidFill>
                  <a:schemeClr val="bg1"/>
                </a:solidFill>
                <a:latin typeface="Franklin Gothic Book" panose="020B0503020102020204" pitchFamily="34" charset="0"/>
              </a:rPr>
              <a:t>Opportunities</a:t>
            </a:r>
          </a:p>
        </p:txBody>
      </p:sp>
    </p:spTree>
    <p:extLst>
      <p:ext uri="{BB962C8B-B14F-4D97-AF65-F5344CB8AC3E}">
        <p14:creationId xmlns:p14="http://schemas.microsoft.com/office/powerpoint/2010/main" val="11280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algn="ctr"/>
            <a:r>
              <a:rPr lang="en-US" sz="4800" dirty="0" smtClean="0">
                <a:solidFill>
                  <a:schemeClr val="bg1"/>
                </a:solidFill>
                <a:latin typeface="Franklin Gothic Medium"/>
              </a:rPr>
              <a:t>Infrastructure</a:t>
            </a:r>
            <a:br>
              <a:rPr lang="en-US" sz="4800" dirty="0" smtClean="0">
                <a:solidFill>
                  <a:schemeClr val="bg1"/>
                </a:solidFill>
                <a:latin typeface="Franklin Gothic Medium"/>
              </a:rPr>
            </a:br>
            <a:r>
              <a:rPr lang="en-US" sz="4800" dirty="0" smtClean="0">
                <a:solidFill>
                  <a:schemeClr val="bg1"/>
                </a:solidFill>
                <a:latin typeface="Franklin Gothic Medium"/>
              </a:rPr>
              <a:t>Investment</a:t>
            </a:r>
            <a:endParaRPr lang="en-US" sz="4800" dirty="0">
              <a:solidFill>
                <a:schemeClr val="bg1"/>
              </a:solidFill>
              <a:latin typeface="Franklin Gothic Medium"/>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sym typeface="Helvetica"/>
            </a:endParaRPr>
          </a:p>
        </p:txBody>
      </p:sp>
    </p:spTree>
    <p:extLst>
      <p:ext uri="{BB962C8B-B14F-4D97-AF65-F5344CB8AC3E}">
        <p14:creationId xmlns:p14="http://schemas.microsoft.com/office/powerpoint/2010/main" val="409828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30989"/>
            <a:ext cx="11430000" cy="566822"/>
          </a:xfrm>
          <a:prstGeom prst="rect">
            <a:avLst/>
          </a:prstGeom>
        </p:spPr>
        <p:txBody>
          <a:bodyPr vert="horz" wrap="square" lIns="0" tIns="12700" rIns="0" bIns="0" rtlCol="0">
            <a:spAutoFit/>
          </a:bodyPr>
          <a:lstStyle/>
          <a:p>
            <a:pPr marL="12700">
              <a:lnSpc>
                <a:spcPct val="100000"/>
              </a:lnSpc>
              <a:spcBef>
                <a:spcPts val="100"/>
              </a:spcBef>
            </a:pPr>
            <a:r>
              <a:rPr spc="5" dirty="0" smtClean="0"/>
              <a:t>Ho</a:t>
            </a:r>
            <a:r>
              <a:rPr lang="en-US" spc="5" dirty="0" smtClean="0"/>
              <a:t>w Did We Get Here?</a:t>
            </a:r>
            <a:endParaRPr dirty="0"/>
          </a:p>
        </p:txBody>
      </p:sp>
      <p:sp>
        <p:nvSpPr>
          <p:cNvPr id="5" name="Content Placeholder 4">
            <a:extLst>
              <a:ext uri="{FF2B5EF4-FFF2-40B4-BE49-F238E27FC236}">
                <a16:creationId xmlns:a16="http://schemas.microsoft.com/office/drawing/2014/main" xmlns="" id="{4BEB527A-E317-43A8-A5CC-4F4ED5C22B22}"/>
              </a:ext>
            </a:extLst>
          </p:cNvPr>
          <p:cNvSpPr>
            <a:spLocks noGrp="1"/>
          </p:cNvSpPr>
          <p:nvPr>
            <p:ph idx="1"/>
          </p:nvPr>
        </p:nvSpPr>
        <p:spPr>
          <a:xfrm>
            <a:off x="457200" y="1600200"/>
            <a:ext cx="5486400" cy="4800600"/>
          </a:xfrm>
        </p:spPr>
        <p:txBody>
          <a:bodyPr>
            <a:normAutofit fontScale="85000" lnSpcReduction="20000"/>
          </a:bodyPr>
          <a:lstStyle/>
          <a:p>
            <a:pPr marL="12700">
              <a:lnSpc>
                <a:spcPct val="100000"/>
              </a:lnSpc>
              <a:spcBef>
                <a:spcPts val="100"/>
              </a:spcBef>
            </a:pPr>
            <a:r>
              <a:rPr lang="en-US" sz="2200" spc="-10" dirty="0" smtClean="0">
                <a:cs typeface="Franklin Gothic Book"/>
              </a:rPr>
              <a:t>In </a:t>
            </a:r>
            <a:r>
              <a:rPr lang="en-US" sz="2200" spc="-10" dirty="0" smtClean="0">
                <a:cs typeface="Franklin Gothic Book"/>
              </a:rPr>
              <a:t>1960, Jacksonville was already an urban environment with mixed density. Nearly 200,000 residents lived in Urban Services District One, the Urban Core, with a population density (over 6,000ppl/</a:t>
            </a:r>
            <a:r>
              <a:rPr lang="en-US" sz="2200" spc="-10" dirty="0" err="1" smtClean="0">
                <a:cs typeface="Franklin Gothic Book"/>
              </a:rPr>
              <a:t>sq</a:t>
            </a:r>
            <a:r>
              <a:rPr lang="en-US" sz="2200" spc="-10" dirty="0" smtClean="0">
                <a:cs typeface="Franklin Gothic Book"/>
              </a:rPr>
              <a:t> mile) greater than Birmingham or Los Angeles and more in line with Indianapolis, Cincinnati, or St. Paul MN</a:t>
            </a:r>
          </a:p>
          <a:p>
            <a:pPr marL="12700">
              <a:lnSpc>
                <a:spcPct val="100000"/>
              </a:lnSpc>
              <a:spcBef>
                <a:spcPts val="100"/>
              </a:spcBef>
            </a:pPr>
            <a:endParaRPr lang="en-US" sz="2200" spc="-10" dirty="0" smtClean="0">
              <a:cs typeface="Franklin Gothic Book"/>
            </a:endParaRPr>
          </a:p>
          <a:p>
            <a:pPr marL="12700">
              <a:lnSpc>
                <a:spcPct val="100000"/>
              </a:lnSpc>
              <a:spcBef>
                <a:spcPts val="100"/>
              </a:spcBef>
            </a:pPr>
            <a:r>
              <a:rPr lang="en-US" sz="2200" spc="-10" dirty="0" smtClean="0">
                <a:cs typeface="Franklin Gothic Book"/>
              </a:rPr>
              <a:t>Infrastructure Investment didn’t follow equitably to population after consolidation: </a:t>
            </a:r>
            <a:endParaRPr lang="en-US" sz="2200" dirty="0">
              <a:cs typeface="Franklin Gothic Book"/>
            </a:endParaRPr>
          </a:p>
          <a:p>
            <a:pPr marL="299085" indent="-286385">
              <a:lnSpc>
                <a:spcPct val="100000"/>
              </a:lnSpc>
              <a:buFont typeface="Arial"/>
              <a:buChar char="•"/>
              <a:tabLst>
                <a:tab pos="299085" algn="l"/>
                <a:tab pos="299720" algn="l"/>
              </a:tabLst>
            </a:pPr>
            <a:r>
              <a:rPr lang="en-US" sz="2200" spc="-5" dirty="0" smtClean="0">
                <a:cs typeface="Franklin Gothic Book"/>
              </a:rPr>
              <a:t>Road Management disproportionall</a:t>
            </a:r>
            <a:r>
              <a:rPr lang="en-US" sz="2200" spc="-5" dirty="0" smtClean="0">
                <a:cs typeface="Franklin Gothic Book"/>
              </a:rPr>
              <a:t>y directed to increasingly larger areas to create parity;</a:t>
            </a:r>
            <a:endParaRPr lang="en-US" sz="2200" dirty="0">
              <a:cs typeface="Franklin Gothic Book"/>
            </a:endParaRPr>
          </a:p>
          <a:p>
            <a:pPr marL="299085" indent="-286385">
              <a:lnSpc>
                <a:spcPct val="100000"/>
              </a:lnSpc>
              <a:buFont typeface="Arial"/>
              <a:buChar char="•"/>
              <a:tabLst>
                <a:tab pos="299085" algn="l"/>
                <a:tab pos="299720" algn="l"/>
              </a:tabLst>
            </a:pPr>
            <a:r>
              <a:rPr lang="en-US" sz="2200" spc="-5" dirty="0" smtClean="0">
                <a:cs typeface="Franklin Gothic Book"/>
              </a:rPr>
              <a:t>Lighting and public safety improvements initially focused on suburban-areas;</a:t>
            </a:r>
            <a:endParaRPr lang="en-US" sz="2200" dirty="0">
              <a:cs typeface="Franklin Gothic Book"/>
            </a:endParaRPr>
          </a:p>
          <a:p>
            <a:pPr marL="12700">
              <a:lnSpc>
                <a:spcPct val="100000"/>
              </a:lnSpc>
              <a:tabLst>
                <a:tab pos="299085" algn="l"/>
                <a:tab pos="299720" algn="l"/>
              </a:tabLst>
            </a:pPr>
            <a:r>
              <a:rPr lang="en-US" sz="2200" dirty="0" smtClean="0">
                <a:cs typeface="Franklin Gothic Book"/>
              </a:rPr>
              <a:t>These active decisions further incentivized decentralization and development on the boundaries, where the infrastructure was more expensive to maintain, creating a cycle.</a:t>
            </a:r>
            <a:endParaRPr lang="en-US" sz="2200" dirty="0">
              <a:cs typeface="Franklin Gothic Book"/>
            </a:endParaRPr>
          </a:p>
          <a:p>
            <a:pPr>
              <a:lnSpc>
                <a:spcPct val="100000"/>
              </a:lnSpc>
              <a:spcBef>
                <a:spcPts val="30"/>
              </a:spcBef>
            </a:pPr>
            <a:endParaRPr lang="en-US" sz="2200" dirty="0">
              <a:cs typeface="Times New Roman"/>
            </a:endParaRPr>
          </a:p>
        </p:txBody>
      </p:sp>
      <p:pic>
        <p:nvPicPr>
          <p:cNvPr id="17" name="Content Placeholder 8">
            <a:extLst>
              <a:ext uri="{FF2B5EF4-FFF2-40B4-BE49-F238E27FC236}">
                <a16:creationId xmlns:a16="http://schemas.microsoft.com/office/drawing/2014/main" xmlns="" id="{7BB8E18D-5346-4CC8-93CD-797A2040499F}"/>
              </a:ext>
            </a:extLst>
          </p:cNvPr>
          <p:cNvPicPr>
            <a:picLocks noGrp="1" noChangeAspect="1"/>
          </p:cNvPicPr>
          <p:nvPr>
            <p:ph idx="13"/>
          </p:nvPr>
        </p:nvPicPr>
        <p:blipFill>
          <a:blip r:embed="rId2"/>
          <a:stretch>
            <a:fillRect/>
          </a:stretch>
        </p:blipFill>
        <p:spPr>
          <a:xfrm>
            <a:off x="7239000" y="1828800"/>
            <a:ext cx="3657600" cy="3657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B1D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se page slide">
  <a:themeElements>
    <a:clrScheme name="UHC Brand ">
      <a:dk1>
        <a:srgbClr val="122377"/>
      </a:dk1>
      <a:lt1>
        <a:srgbClr val="FFFFFF"/>
      </a:lt1>
      <a:dk2>
        <a:srgbClr val="444444"/>
      </a:dk2>
      <a:lt2>
        <a:srgbClr val="003DA1"/>
      </a:lt2>
      <a:accent1>
        <a:srgbClr val="C0E9FF"/>
      </a:accent1>
      <a:accent2>
        <a:srgbClr val="00A8F7"/>
      </a:accent2>
      <a:accent3>
        <a:srgbClr val="00BCD6"/>
      </a:accent3>
      <a:accent4>
        <a:srgbClr val="007C89"/>
      </a:accent4>
      <a:accent5>
        <a:srgbClr val="8C9599"/>
      </a:accent5>
      <a:accent6>
        <a:srgbClr val="FF5F0E"/>
      </a:accent6>
      <a:hlink>
        <a:srgbClr val="0000FF"/>
      </a:hlink>
      <a:folHlink>
        <a:srgbClr val="6636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4" id="{5A88FA29-CED8-4D44-A6FC-9595D480F01E}" vid="{1F4E18E2-9CDF-2442-ABB5-23E8A2DF8D6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1813</Words>
  <Application>Microsoft Office PowerPoint</Application>
  <PresentationFormat>Custom</PresentationFormat>
  <Paragraphs>228</Paragraphs>
  <Slides>19</Slides>
  <Notes>12</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Office Theme</vt:lpstr>
      <vt:lpstr>6_Office Theme</vt:lpstr>
      <vt:lpstr>7_Office Theme</vt:lpstr>
      <vt:lpstr>8_Office Theme</vt:lpstr>
      <vt:lpstr>2_Custom Design</vt:lpstr>
      <vt:lpstr>3_Custom Design</vt:lpstr>
      <vt:lpstr>2_Office Theme</vt:lpstr>
      <vt:lpstr>Base page slide</vt:lpstr>
      <vt:lpstr>PowerPoint Presentation</vt:lpstr>
      <vt:lpstr>PowerPoint Presentation</vt:lpstr>
      <vt:lpstr>PowerPoint Presentation</vt:lpstr>
      <vt:lpstr>PowerPoint Presentation</vt:lpstr>
      <vt:lpstr>Our Impact</vt:lpstr>
      <vt:lpstr>Our Reach</vt:lpstr>
      <vt:lpstr>PowerPoint Presentation</vt:lpstr>
      <vt:lpstr>PowerPoint Presentation</vt:lpstr>
      <vt:lpstr>How Did We Get Here?</vt:lpstr>
      <vt:lpstr>How We Can Correct That Disparity </vt:lpstr>
      <vt:lpstr>PowerPoint Presentation</vt:lpstr>
      <vt:lpstr>Community Benefits Agreements</vt:lpstr>
      <vt:lpstr>Community Benefit Agreements in Practice</vt:lpstr>
      <vt:lpstr>When Should We Mandate CBAs?</vt:lpstr>
      <vt:lpstr>Community Benefits Agreements Aren’t Easy</vt:lpstr>
      <vt:lpstr>PowerPoint Presentation</vt:lpstr>
      <vt:lpstr>Supporting Affordable &amp; Workforce Housing</vt:lpstr>
      <vt:lpstr>Community Organizing and Community Planning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Devin Thompson</cp:lastModifiedBy>
  <cp:revision>21</cp:revision>
  <dcterms:created xsi:type="dcterms:W3CDTF">2019-08-19T20:18:37Z</dcterms:created>
  <dcterms:modified xsi:type="dcterms:W3CDTF">2019-11-15T00:24:51Z</dcterms:modified>
</cp:coreProperties>
</file>